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vsdx" ContentType="application/vnd.ms-visio.drawing"/>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6" r:id="rId2"/>
  </p:sldIdLst>
  <p:sldSz cx="30275213" cy="42803763"/>
  <p:notesSz cx="6858000" cy="9144000"/>
  <p:defaultTextStyle>
    <a:defPPr>
      <a:defRPr lang="ko-KR"/>
    </a:defPPr>
    <a:lvl1pPr marL="0" algn="l" defTabSz="3507730" rtl="0" eaLnBrk="1" latinLnBrk="1" hangingPunct="1">
      <a:defRPr sz="6905" kern="1200">
        <a:solidFill>
          <a:schemeClr val="tx1"/>
        </a:solidFill>
        <a:latin typeface="+mn-lt"/>
        <a:ea typeface="+mn-ea"/>
        <a:cs typeface="+mn-cs"/>
      </a:defRPr>
    </a:lvl1pPr>
    <a:lvl2pPr marL="1753865" algn="l" defTabSz="3507730" rtl="0" eaLnBrk="1" latinLnBrk="1" hangingPunct="1">
      <a:defRPr sz="6905" kern="1200">
        <a:solidFill>
          <a:schemeClr val="tx1"/>
        </a:solidFill>
        <a:latin typeface="+mn-lt"/>
        <a:ea typeface="+mn-ea"/>
        <a:cs typeface="+mn-cs"/>
      </a:defRPr>
    </a:lvl2pPr>
    <a:lvl3pPr marL="3507730" algn="l" defTabSz="3507730" rtl="0" eaLnBrk="1" latinLnBrk="1" hangingPunct="1">
      <a:defRPr sz="6905" kern="1200">
        <a:solidFill>
          <a:schemeClr val="tx1"/>
        </a:solidFill>
        <a:latin typeface="+mn-lt"/>
        <a:ea typeface="+mn-ea"/>
        <a:cs typeface="+mn-cs"/>
      </a:defRPr>
    </a:lvl3pPr>
    <a:lvl4pPr marL="5261595" algn="l" defTabSz="3507730" rtl="0" eaLnBrk="1" latinLnBrk="1" hangingPunct="1">
      <a:defRPr sz="6905" kern="1200">
        <a:solidFill>
          <a:schemeClr val="tx1"/>
        </a:solidFill>
        <a:latin typeface="+mn-lt"/>
        <a:ea typeface="+mn-ea"/>
        <a:cs typeface="+mn-cs"/>
      </a:defRPr>
    </a:lvl4pPr>
    <a:lvl5pPr marL="7015460" algn="l" defTabSz="3507730" rtl="0" eaLnBrk="1" latinLnBrk="1" hangingPunct="1">
      <a:defRPr sz="6905" kern="1200">
        <a:solidFill>
          <a:schemeClr val="tx1"/>
        </a:solidFill>
        <a:latin typeface="+mn-lt"/>
        <a:ea typeface="+mn-ea"/>
        <a:cs typeface="+mn-cs"/>
      </a:defRPr>
    </a:lvl5pPr>
    <a:lvl6pPr marL="8769325" algn="l" defTabSz="3507730" rtl="0" eaLnBrk="1" latinLnBrk="1" hangingPunct="1">
      <a:defRPr sz="6905" kern="1200">
        <a:solidFill>
          <a:schemeClr val="tx1"/>
        </a:solidFill>
        <a:latin typeface="+mn-lt"/>
        <a:ea typeface="+mn-ea"/>
        <a:cs typeface="+mn-cs"/>
      </a:defRPr>
    </a:lvl6pPr>
    <a:lvl7pPr marL="10523190" algn="l" defTabSz="3507730" rtl="0" eaLnBrk="1" latinLnBrk="1" hangingPunct="1">
      <a:defRPr sz="6905" kern="1200">
        <a:solidFill>
          <a:schemeClr val="tx1"/>
        </a:solidFill>
        <a:latin typeface="+mn-lt"/>
        <a:ea typeface="+mn-ea"/>
        <a:cs typeface="+mn-cs"/>
      </a:defRPr>
    </a:lvl7pPr>
    <a:lvl8pPr marL="12277054" algn="l" defTabSz="3507730" rtl="0" eaLnBrk="1" latinLnBrk="1" hangingPunct="1">
      <a:defRPr sz="6905" kern="1200">
        <a:solidFill>
          <a:schemeClr val="tx1"/>
        </a:solidFill>
        <a:latin typeface="+mn-lt"/>
        <a:ea typeface="+mn-ea"/>
        <a:cs typeface="+mn-cs"/>
      </a:defRPr>
    </a:lvl8pPr>
    <a:lvl9pPr marL="14030919" algn="l" defTabSz="3507730" rtl="0" eaLnBrk="1" latinLnBrk="1" hangingPunct="1">
      <a:defRPr sz="6905"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AED36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스타일 없음, 표 눈금">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455" autoAdjust="0"/>
    <p:restoredTop sz="95711" autoAdjust="0"/>
  </p:normalViewPr>
  <p:slideViewPr>
    <p:cSldViewPr snapToGrid="0">
      <p:cViewPr varScale="1">
        <p:scale>
          <a:sx n="17" d="100"/>
          <a:sy n="17" d="100"/>
        </p:scale>
        <p:origin x="2730" y="126"/>
      </p:cViewPr>
      <p:guideLst/>
    </p:cSldViewPr>
  </p:slideViewPr>
  <p:notesTextViewPr>
    <p:cViewPr>
      <p:scale>
        <a:sx n="125" d="100"/>
        <a:sy n="125"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image" Target="../media/image2.emf"/><Relationship Id="rId5" Type="http://schemas.openxmlformats.org/officeDocument/2006/relationships/image" Target="../media/image6.emf"/><Relationship Id="rId4" Type="http://schemas.openxmlformats.org/officeDocument/2006/relationships/image" Target="../media/image5.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35E9ED3-4ECC-408E-927A-1C11F883BA2A}" type="datetimeFigureOut">
              <a:rPr lang="ko-KR" altLang="en-US" smtClean="0"/>
              <a:t>2022-05-10</a:t>
            </a:fld>
            <a:endParaRPr lang="ko-KR" altLang="en-US"/>
          </a:p>
        </p:txBody>
      </p:sp>
      <p:sp>
        <p:nvSpPr>
          <p:cNvPr id="4" name="슬라이드 이미지 개체 틀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슬라이드 노트 개체 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6" name="바닥글 개체 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B177EFC-42AB-4EEE-9092-8B9908528700}" type="slidenum">
              <a:rPr lang="ko-KR" altLang="en-US" smtClean="0"/>
              <a:t>‹#›</a:t>
            </a:fld>
            <a:endParaRPr lang="ko-KR" altLang="en-US"/>
          </a:p>
        </p:txBody>
      </p:sp>
    </p:spTree>
    <p:extLst>
      <p:ext uri="{BB962C8B-B14F-4D97-AF65-F5344CB8AC3E}">
        <p14:creationId xmlns:p14="http://schemas.microsoft.com/office/powerpoint/2010/main" val="2989066797"/>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dirty="0"/>
          </a:p>
        </p:txBody>
      </p:sp>
      <p:sp>
        <p:nvSpPr>
          <p:cNvPr id="4" name="슬라이드 번호 개체 틀 3"/>
          <p:cNvSpPr>
            <a:spLocks noGrp="1"/>
          </p:cNvSpPr>
          <p:nvPr>
            <p:ph type="sldNum" sz="quarter" idx="5"/>
          </p:nvPr>
        </p:nvSpPr>
        <p:spPr/>
        <p:txBody>
          <a:bodyPr/>
          <a:lstStyle/>
          <a:p>
            <a:fld id="{3B177EFC-42AB-4EEE-9092-8B9908528700}" type="slidenum">
              <a:rPr lang="ko-KR" altLang="en-US" smtClean="0"/>
              <a:t>1</a:t>
            </a:fld>
            <a:endParaRPr lang="ko-KR" altLang="en-US"/>
          </a:p>
        </p:txBody>
      </p:sp>
    </p:spTree>
    <p:extLst>
      <p:ext uri="{BB962C8B-B14F-4D97-AF65-F5344CB8AC3E}">
        <p14:creationId xmlns:p14="http://schemas.microsoft.com/office/powerpoint/2010/main" val="419632960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E0CB4E-6FA7-43A9-8C9F-DD0C6E95B116}" type="datetimeFigureOut">
              <a:rPr lang="ko-KR" altLang="en-US" smtClean="0"/>
              <a:t>2022-05-09</a:t>
            </a:fld>
            <a:endParaRPr lang="ko-KR" altLang="en-US"/>
          </a:p>
        </p:txBody>
      </p:sp>
      <p:sp>
        <p:nvSpPr>
          <p:cNvPr id="3" name="Footer Placeholder 2"/>
          <p:cNvSpPr>
            <a:spLocks noGrp="1"/>
          </p:cNvSpPr>
          <p:nvPr>
            <p:ph type="ftr" sz="quarter" idx="11"/>
          </p:nvPr>
        </p:nvSpPr>
        <p:spPr/>
        <p:txBody>
          <a:bodyPr/>
          <a:lstStyle/>
          <a:p>
            <a:endParaRPr lang="ko-KR" altLang="en-US"/>
          </a:p>
        </p:txBody>
      </p:sp>
      <p:sp>
        <p:nvSpPr>
          <p:cNvPr id="4" name="Slide Number Placeholder 3"/>
          <p:cNvSpPr>
            <a:spLocks noGrp="1"/>
          </p:cNvSpPr>
          <p:nvPr>
            <p:ph type="sldNum" sz="quarter" idx="12"/>
          </p:nvPr>
        </p:nvSpPr>
        <p:spPr/>
        <p:txBody>
          <a:bodyPr/>
          <a:lstStyle/>
          <a:p>
            <a:fld id="{5555E340-21E0-402F-8489-5A9DC846A58E}" type="slidenum">
              <a:rPr lang="ko-KR" altLang="en-US" smtClean="0"/>
              <a:t>‹#›</a:t>
            </a:fld>
            <a:endParaRPr lang="ko-KR" altLang="en-US"/>
          </a:p>
        </p:txBody>
      </p:sp>
      <p:pic>
        <p:nvPicPr>
          <p:cNvPr id="5" name="그림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1699"/>
            <a:ext cx="30276413" cy="42802064"/>
          </a:xfrm>
          <a:prstGeom prst="rect">
            <a:avLst/>
          </a:prstGeom>
        </p:spPr>
      </p:pic>
    </p:spTree>
    <p:extLst>
      <p:ext uri="{BB962C8B-B14F-4D97-AF65-F5344CB8AC3E}">
        <p14:creationId xmlns:p14="http://schemas.microsoft.com/office/powerpoint/2010/main" val="334292784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81421" y="2278913"/>
            <a:ext cx="26112371" cy="8273416"/>
          </a:xfrm>
          <a:prstGeom prst="rect">
            <a:avLst/>
          </a:prstGeom>
        </p:spPr>
        <p:txBody>
          <a:bodyPr vert="horz" lIns="91440" tIns="45720" rIns="91440" bIns="45720" rtlCol="0" anchor="ctr">
            <a:normAutofit/>
          </a:bodyPr>
          <a:lstStyle/>
          <a:p>
            <a:r>
              <a:rPr lang="ko-KR" altLang="en-US"/>
              <a:t>마스터 제목 스타일 편집</a:t>
            </a:r>
            <a:endParaRPr lang="en-US" dirty="0"/>
          </a:p>
        </p:txBody>
      </p:sp>
      <p:sp>
        <p:nvSpPr>
          <p:cNvPr id="3" name="Text Placeholder 2"/>
          <p:cNvSpPr>
            <a:spLocks noGrp="1"/>
          </p:cNvSpPr>
          <p:nvPr>
            <p:ph type="body" idx="1"/>
          </p:nvPr>
        </p:nvSpPr>
        <p:spPr>
          <a:xfrm>
            <a:off x="2081421" y="11394520"/>
            <a:ext cx="26112371" cy="27158594"/>
          </a:xfrm>
          <a:prstGeom prst="rect">
            <a:avLst/>
          </a:prstGeom>
        </p:spPr>
        <p:txBody>
          <a:bodyPr vert="horz" lIns="91440" tIns="45720" rIns="91440" bIns="45720" rtlCol="0">
            <a:normAutofit/>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2"/>
          </p:nvPr>
        </p:nvSpPr>
        <p:spPr>
          <a:xfrm>
            <a:off x="2081421" y="39672756"/>
            <a:ext cx="6811923" cy="2278904"/>
          </a:xfrm>
          <a:prstGeom prst="rect">
            <a:avLst/>
          </a:prstGeom>
        </p:spPr>
        <p:txBody>
          <a:bodyPr vert="horz" lIns="91440" tIns="45720" rIns="91440" bIns="45720" rtlCol="0" anchor="ctr"/>
          <a:lstStyle>
            <a:lvl1pPr algn="l">
              <a:defRPr sz="3973">
                <a:solidFill>
                  <a:schemeClr val="tx1">
                    <a:tint val="75000"/>
                  </a:schemeClr>
                </a:solidFill>
              </a:defRPr>
            </a:lvl1pPr>
          </a:lstStyle>
          <a:p>
            <a:fld id="{20E0CB4E-6FA7-43A9-8C9F-DD0C6E95B116}" type="datetimeFigureOut">
              <a:rPr lang="ko-KR" altLang="en-US" smtClean="0"/>
              <a:t>2022-05-09</a:t>
            </a:fld>
            <a:endParaRPr lang="ko-KR" altLang="en-US"/>
          </a:p>
        </p:txBody>
      </p:sp>
      <p:sp>
        <p:nvSpPr>
          <p:cNvPr id="5" name="Footer Placeholder 4"/>
          <p:cNvSpPr>
            <a:spLocks noGrp="1"/>
          </p:cNvSpPr>
          <p:nvPr>
            <p:ph type="ftr" sz="quarter" idx="3"/>
          </p:nvPr>
        </p:nvSpPr>
        <p:spPr>
          <a:xfrm>
            <a:off x="10028665" y="39672756"/>
            <a:ext cx="10217884" cy="2278904"/>
          </a:xfrm>
          <a:prstGeom prst="rect">
            <a:avLst/>
          </a:prstGeom>
        </p:spPr>
        <p:txBody>
          <a:bodyPr vert="horz" lIns="91440" tIns="45720" rIns="91440" bIns="45720" rtlCol="0" anchor="ctr"/>
          <a:lstStyle>
            <a:lvl1pPr algn="ctr">
              <a:defRPr sz="3973">
                <a:solidFill>
                  <a:schemeClr val="tx1">
                    <a:tint val="75000"/>
                  </a:schemeClr>
                </a:solidFill>
              </a:defRPr>
            </a:lvl1pPr>
          </a:lstStyle>
          <a:p>
            <a:endParaRPr lang="ko-KR" altLang="en-US"/>
          </a:p>
        </p:txBody>
      </p:sp>
      <p:sp>
        <p:nvSpPr>
          <p:cNvPr id="6" name="Slide Number Placeholder 5"/>
          <p:cNvSpPr>
            <a:spLocks noGrp="1"/>
          </p:cNvSpPr>
          <p:nvPr>
            <p:ph type="sldNum" sz="quarter" idx="4"/>
          </p:nvPr>
        </p:nvSpPr>
        <p:spPr>
          <a:xfrm>
            <a:off x="21381869" y="39672756"/>
            <a:ext cx="6811923" cy="2278904"/>
          </a:xfrm>
          <a:prstGeom prst="rect">
            <a:avLst/>
          </a:prstGeom>
        </p:spPr>
        <p:txBody>
          <a:bodyPr vert="horz" lIns="91440" tIns="45720" rIns="91440" bIns="45720" rtlCol="0" anchor="ctr"/>
          <a:lstStyle>
            <a:lvl1pPr algn="r">
              <a:defRPr sz="3973">
                <a:solidFill>
                  <a:schemeClr val="tx1">
                    <a:tint val="75000"/>
                  </a:schemeClr>
                </a:solidFill>
              </a:defRPr>
            </a:lvl1pPr>
          </a:lstStyle>
          <a:p>
            <a:fld id="{5555E340-21E0-402F-8489-5A9DC846A58E}" type="slidenum">
              <a:rPr lang="ko-KR" altLang="en-US" smtClean="0"/>
              <a:t>‹#›</a:t>
            </a:fld>
            <a:endParaRPr lang="ko-KR" altLang="en-US"/>
          </a:p>
        </p:txBody>
      </p:sp>
      <p:pic>
        <p:nvPicPr>
          <p:cNvPr id="7" name="그림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1699"/>
            <a:ext cx="30276413" cy="42802064"/>
          </a:xfrm>
          <a:prstGeom prst="rect">
            <a:avLst/>
          </a:prstGeom>
        </p:spPr>
      </p:pic>
    </p:spTree>
    <p:extLst>
      <p:ext uri="{BB962C8B-B14F-4D97-AF65-F5344CB8AC3E}">
        <p14:creationId xmlns:p14="http://schemas.microsoft.com/office/powerpoint/2010/main" val="2808792382"/>
      </p:ext>
    </p:extLst>
  </p:cSld>
  <p:clrMap bg1="lt1" tx1="dk1" bg2="lt2" tx2="dk2" accent1="accent1" accent2="accent2" accent3="accent3" accent4="accent4" accent5="accent5" accent6="accent6" hlink="hlink" folHlink="folHlink"/>
  <p:sldLayoutIdLst>
    <p:sldLayoutId id="2147483667" r:id="rId1"/>
  </p:sldLayoutIdLst>
  <p:txStyles>
    <p:titleStyle>
      <a:lvl1pPr algn="l" defTabSz="3027487" rtl="0" eaLnBrk="1" latinLnBrk="1" hangingPunct="1">
        <a:lnSpc>
          <a:spcPct val="90000"/>
        </a:lnSpc>
        <a:spcBef>
          <a:spcPct val="0"/>
        </a:spcBef>
        <a:buNone/>
        <a:defRPr sz="14568" kern="1200">
          <a:solidFill>
            <a:schemeClr val="tx1"/>
          </a:solidFill>
          <a:latin typeface="+mj-lt"/>
          <a:ea typeface="+mj-ea"/>
          <a:cs typeface="+mj-cs"/>
        </a:defRPr>
      </a:lvl1pPr>
    </p:titleStyle>
    <p:bodyStyle>
      <a:lvl1pPr marL="756872" indent="-756872" algn="l" defTabSz="3027487" rtl="0" eaLnBrk="1" latinLnBrk="1" hangingPunct="1">
        <a:lnSpc>
          <a:spcPct val="90000"/>
        </a:lnSpc>
        <a:spcBef>
          <a:spcPts val="3311"/>
        </a:spcBef>
        <a:buFont typeface="Arial" panose="020B0604020202020204" pitchFamily="34" charset="0"/>
        <a:buChar char="•"/>
        <a:defRPr sz="9271" kern="1200">
          <a:solidFill>
            <a:schemeClr val="tx1"/>
          </a:solidFill>
          <a:latin typeface="+mn-lt"/>
          <a:ea typeface="+mn-ea"/>
          <a:cs typeface="+mn-cs"/>
        </a:defRPr>
      </a:lvl1pPr>
      <a:lvl2pPr marL="2270615" indent="-756872" algn="l" defTabSz="3027487" rtl="0" eaLnBrk="1" latinLnBrk="1" hangingPunct="1">
        <a:lnSpc>
          <a:spcPct val="90000"/>
        </a:lnSpc>
        <a:spcBef>
          <a:spcPts val="1655"/>
        </a:spcBef>
        <a:buFont typeface="Arial" panose="020B0604020202020204" pitchFamily="34" charset="0"/>
        <a:buChar char="•"/>
        <a:defRPr sz="7946" kern="1200">
          <a:solidFill>
            <a:schemeClr val="tx1"/>
          </a:solidFill>
          <a:latin typeface="+mn-lt"/>
          <a:ea typeface="+mn-ea"/>
          <a:cs typeface="+mn-cs"/>
        </a:defRPr>
      </a:lvl2pPr>
      <a:lvl3pPr marL="3784359" indent="-756872" algn="l" defTabSz="3027487" rtl="0" eaLnBrk="1" latinLnBrk="1" hangingPunct="1">
        <a:lnSpc>
          <a:spcPct val="90000"/>
        </a:lnSpc>
        <a:spcBef>
          <a:spcPts val="1655"/>
        </a:spcBef>
        <a:buFont typeface="Arial" panose="020B0604020202020204" pitchFamily="34" charset="0"/>
        <a:buChar char="•"/>
        <a:defRPr sz="6622" kern="1200">
          <a:solidFill>
            <a:schemeClr val="tx1"/>
          </a:solidFill>
          <a:latin typeface="+mn-lt"/>
          <a:ea typeface="+mn-ea"/>
          <a:cs typeface="+mn-cs"/>
        </a:defRPr>
      </a:lvl3pPr>
      <a:lvl4pPr marL="5298102" indent="-756872" algn="l" defTabSz="3027487" rtl="0" eaLnBrk="1" latinLnBrk="1"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4pPr>
      <a:lvl5pPr marL="6811846" indent="-756872" algn="l" defTabSz="3027487" rtl="0" eaLnBrk="1" latinLnBrk="1"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5pPr>
      <a:lvl6pPr marL="8325589" indent="-756872" algn="l" defTabSz="3027487" rtl="0" eaLnBrk="1" latinLnBrk="1"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6pPr>
      <a:lvl7pPr marL="9839333" indent="-756872" algn="l" defTabSz="3027487" rtl="0" eaLnBrk="1" latinLnBrk="1"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7pPr>
      <a:lvl8pPr marL="11353076" indent="-756872" algn="l" defTabSz="3027487" rtl="0" eaLnBrk="1" latinLnBrk="1"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8pPr>
      <a:lvl9pPr marL="12866820" indent="-756872" algn="l" defTabSz="3027487" rtl="0" eaLnBrk="1" latinLnBrk="1"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9pPr>
    </p:bodyStyle>
    <p:otherStyle>
      <a:defPPr>
        <a:defRPr lang="en-US"/>
      </a:defPPr>
      <a:lvl1pPr marL="0" algn="l" defTabSz="3027487" rtl="0" eaLnBrk="1" latinLnBrk="1" hangingPunct="1">
        <a:defRPr sz="5960" kern="1200">
          <a:solidFill>
            <a:schemeClr val="tx1"/>
          </a:solidFill>
          <a:latin typeface="+mn-lt"/>
          <a:ea typeface="+mn-ea"/>
          <a:cs typeface="+mn-cs"/>
        </a:defRPr>
      </a:lvl1pPr>
      <a:lvl2pPr marL="1513743" algn="l" defTabSz="3027487" rtl="0" eaLnBrk="1" latinLnBrk="1" hangingPunct="1">
        <a:defRPr sz="5960" kern="1200">
          <a:solidFill>
            <a:schemeClr val="tx1"/>
          </a:solidFill>
          <a:latin typeface="+mn-lt"/>
          <a:ea typeface="+mn-ea"/>
          <a:cs typeface="+mn-cs"/>
        </a:defRPr>
      </a:lvl2pPr>
      <a:lvl3pPr marL="3027487" algn="l" defTabSz="3027487" rtl="0" eaLnBrk="1" latinLnBrk="1" hangingPunct="1">
        <a:defRPr sz="5960" kern="1200">
          <a:solidFill>
            <a:schemeClr val="tx1"/>
          </a:solidFill>
          <a:latin typeface="+mn-lt"/>
          <a:ea typeface="+mn-ea"/>
          <a:cs typeface="+mn-cs"/>
        </a:defRPr>
      </a:lvl3pPr>
      <a:lvl4pPr marL="4541230" algn="l" defTabSz="3027487" rtl="0" eaLnBrk="1" latinLnBrk="1" hangingPunct="1">
        <a:defRPr sz="5960" kern="1200">
          <a:solidFill>
            <a:schemeClr val="tx1"/>
          </a:solidFill>
          <a:latin typeface="+mn-lt"/>
          <a:ea typeface="+mn-ea"/>
          <a:cs typeface="+mn-cs"/>
        </a:defRPr>
      </a:lvl4pPr>
      <a:lvl5pPr marL="6054974" algn="l" defTabSz="3027487" rtl="0" eaLnBrk="1" latinLnBrk="1" hangingPunct="1">
        <a:defRPr sz="5960" kern="1200">
          <a:solidFill>
            <a:schemeClr val="tx1"/>
          </a:solidFill>
          <a:latin typeface="+mn-lt"/>
          <a:ea typeface="+mn-ea"/>
          <a:cs typeface="+mn-cs"/>
        </a:defRPr>
      </a:lvl5pPr>
      <a:lvl6pPr marL="7568717" algn="l" defTabSz="3027487" rtl="0" eaLnBrk="1" latinLnBrk="1" hangingPunct="1">
        <a:defRPr sz="5960" kern="1200">
          <a:solidFill>
            <a:schemeClr val="tx1"/>
          </a:solidFill>
          <a:latin typeface="+mn-lt"/>
          <a:ea typeface="+mn-ea"/>
          <a:cs typeface="+mn-cs"/>
        </a:defRPr>
      </a:lvl6pPr>
      <a:lvl7pPr marL="9082461" algn="l" defTabSz="3027487" rtl="0" eaLnBrk="1" latinLnBrk="1" hangingPunct="1">
        <a:defRPr sz="5960" kern="1200">
          <a:solidFill>
            <a:schemeClr val="tx1"/>
          </a:solidFill>
          <a:latin typeface="+mn-lt"/>
          <a:ea typeface="+mn-ea"/>
          <a:cs typeface="+mn-cs"/>
        </a:defRPr>
      </a:lvl7pPr>
      <a:lvl8pPr marL="10596204" algn="l" defTabSz="3027487" rtl="0" eaLnBrk="1" latinLnBrk="1" hangingPunct="1">
        <a:defRPr sz="5960" kern="1200">
          <a:solidFill>
            <a:schemeClr val="tx1"/>
          </a:solidFill>
          <a:latin typeface="+mn-lt"/>
          <a:ea typeface="+mn-ea"/>
          <a:cs typeface="+mn-cs"/>
        </a:defRPr>
      </a:lvl8pPr>
      <a:lvl9pPr marL="12109948" algn="l" defTabSz="3027487" rtl="0" eaLnBrk="1" latinLnBrk="1" hangingPunct="1">
        <a:defRPr sz="59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package" Target="../embeddings/Microsoft_Visio_Drawing2.vsdx"/><Relationship Id="rId13" Type="http://schemas.openxmlformats.org/officeDocument/2006/relationships/package" Target="../embeddings/Microsoft_Visio_Drawing3.vsdx"/><Relationship Id="rId3" Type="http://schemas.openxmlformats.org/officeDocument/2006/relationships/notesSlide" Target="../notesSlides/notesSlide1.xml"/><Relationship Id="rId7" Type="http://schemas.openxmlformats.org/officeDocument/2006/relationships/image" Target="../media/image3.emf"/><Relationship Id="rId12" Type="http://schemas.openxmlformats.org/officeDocument/2006/relationships/image" Target="../media/image9.png"/><Relationship Id="rId17" Type="http://schemas.openxmlformats.org/officeDocument/2006/relationships/image" Target="../media/image10.png"/><Relationship Id="rId2" Type="http://schemas.openxmlformats.org/officeDocument/2006/relationships/slideLayout" Target="../slideLayouts/slideLayout1.xml"/><Relationship Id="rId16" Type="http://schemas.openxmlformats.org/officeDocument/2006/relationships/image" Target="../media/image6.emf"/><Relationship Id="rId1" Type="http://schemas.openxmlformats.org/officeDocument/2006/relationships/vmlDrawing" Target="../drawings/vmlDrawing1.vml"/><Relationship Id="rId6" Type="http://schemas.openxmlformats.org/officeDocument/2006/relationships/package" Target="../embeddings/Microsoft_Visio_Drawing1.vsdx"/><Relationship Id="rId11" Type="http://schemas.openxmlformats.org/officeDocument/2006/relationships/image" Target="../media/image8.png"/><Relationship Id="rId5" Type="http://schemas.openxmlformats.org/officeDocument/2006/relationships/image" Target="../media/image2.emf"/><Relationship Id="rId15" Type="http://schemas.openxmlformats.org/officeDocument/2006/relationships/package" Target="../embeddings/Microsoft_Visio_Drawing4.vsdx"/><Relationship Id="rId10" Type="http://schemas.openxmlformats.org/officeDocument/2006/relationships/image" Target="../media/image7.png"/><Relationship Id="rId4" Type="http://schemas.openxmlformats.org/officeDocument/2006/relationships/package" Target="../embeddings/Microsoft_Visio_Drawing.vsdx"/><Relationship Id="rId9" Type="http://schemas.openxmlformats.org/officeDocument/2006/relationships/image" Target="../media/image4.emf"/><Relationship Id="rId14" Type="http://schemas.openxmlformats.org/officeDocument/2006/relationships/image" Target="../media/image5.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 name="사각형: 둥근 모서리 290">
            <a:extLst>
              <a:ext uri="{FF2B5EF4-FFF2-40B4-BE49-F238E27FC236}">
                <a16:creationId xmlns:a16="http://schemas.microsoft.com/office/drawing/2014/main" id="{21BADE0B-E85F-4D54-8D6F-5F0EE3E3A073}"/>
              </a:ext>
            </a:extLst>
          </p:cNvPr>
          <p:cNvSpPr/>
          <p:nvPr/>
        </p:nvSpPr>
        <p:spPr>
          <a:xfrm>
            <a:off x="15242132" y="19463240"/>
            <a:ext cx="14881429" cy="14596375"/>
          </a:xfrm>
          <a:prstGeom prst="roundRect">
            <a:avLst>
              <a:gd name="adj" fmla="val 1892"/>
            </a:avLst>
          </a:prstGeom>
          <a:noFill/>
          <a:ln w="76200">
            <a:solidFill>
              <a:srgbClr val="AED36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89" name="사각형: 둥근 모서리 288">
            <a:extLst>
              <a:ext uri="{FF2B5EF4-FFF2-40B4-BE49-F238E27FC236}">
                <a16:creationId xmlns:a16="http://schemas.microsoft.com/office/drawing/2014/main" id="{69F0D764-7D2A-4BC7-BDF6-BDF7597E6CB1}"/>
              </a:ext>
            </a:extLst>
          </p:cNvPr>
          <p:cNvSpPr/>
          <p:nvPr/>
        </p:nvSpPr>
        <p:spPr>
          <a:xfrm>
            <a:off x="83679" y="34884576"/>
            <a:ext cx="30039882" cy="3470141"/>
          </a:xfrm>
          <a:prstGeom prst="roundRect">
            <a:avLst>
              <a:gd name="adj" fmla="val 9340"/>
            </a:avLst>
          </a:prstGeom>
          <a:noFill/>
          <a:ln w="76200">
            <a:solidFill>
              <a:srgbClr val="AED36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88" name="사각형: 둥근 모서리 287">
            <a:extLst>
              <a:ext uri="{FF2B5EF4-FFF2-40B4-BE49-F238E27FC236}">
                <a16:creationId xmlns:a16="http://schemas.microsoft.com/office/drawing/2014/main" id="{1CB32391-0E8F-4748-AAF8-D85020B8950B}"/>
              </a:ext>
            </a:extLst>
          </p:cNvPr>
          <p:cNvSpPr/>
          <p:nvPr/>
        </p:nvSpPr>
        <p:spPr>
          <a:xfrm>
            <a:off x="83679" y="39198019"/>
            <a:ext cx="30039882" cy="1572119"/>
          </a:xfrm>
          <a:prstGeom prst="roundRect">
            <a:avLst>
              <a:gd name="adj" fmla="val 19034"/>
            </a:avLst>
          </a:prstGeom>
          <a:noFill/>
          <a:ln w="76200">
            <a:solidFill>
              <a:srgbClr val="AED36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13" name="사각형: 둥근 모서리 212">
            <a:extLst>
              <a:ext uri="{FF2B5EF4-FFF2-40B4-BE49-F238E27FC236}">
                <a16:creationId xmlns:a16="http://schemas.microsoft.com/office/drawing/2014/main" id="{C76208A7-6F23-49A0-8763-C3954A5957C3}"/>
              </a:ext>
            </a:extLst>
          </p:cNvPr>
          <p:cNvSpPr/>
          <p:nvPr/>
        </p:nvSpPr>
        <p:spPr>
          <a:xfrm>
            <a:off x="83679" y="27293454"/>
            <a:ext cx="14968117" cy="6766162"/>
          </a:xfrm>
          <a:prstGeom prst="roundRect">
            <a:avLst>
              <a:gd name="adj" fmla="val 4811"/>
            </a:avLst>
          </a:prstGeom>
          <a:noFill/>
          <a:ln w="76200">
            <a:solidFill>
              <a:srgbClr val="AED36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95" name="사각형: 둥근 모서리 194">
            <a:extLst>
              <a:ext uri="{FF2B5EF4-FFF2-40B4-BE49-F238E27FC236}">
                <a16:creationId xmlns:a16="http://schemas.microsoft.com/office/drawing/2014/main" id="{1EBE2705-78A3-4D24-80A0-21E1F57A4902}"/>
              </a:ext>
            </a:extLst>
          </p:cNvPr>
          <p:cNvSpPr/>
          <p:nvPr/>
        </p:nvSpPr>
        <p:spPr>
          <a:xfrm>
            <a:off x="83679" y="16358772"/>
            <a:ext cx="14968117" cy="10037489"/>
          </a:xfrm>
          <a:prstGeom prst="roundRect">
            <a:avLst>
              <a:gd name="adj" fmla="val 3685"/>
            </a:avLst>
          </a:prstGeom>
          <a:noFill/>
          <a:ln w="76200">
            <a:solidFill>
              <a:srgbClr val="AED36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 name="사각형: 둥근 모서리 1">
            <a:extLst>
              <a:ext uri="{FF2B5EF4-FFF2-40B4-BE49-F238E27FC236}">
                <a16:creationId xmlns:a16="http://schemas.microsoft.com/office/drawing/2014/main" id="{012725B6-82F4-4237-9613-175C212D3E81}"/>
              </a:ext>
            </a:extLst>
          </p:cNvPr>
          <p:cNvSpPr/>
          <p:nvPr/>
        </p:nvSpPr>
        <p:spPr>
          <a:xfrm>
            <a:off x="83679" y="7352275"/>
            <a:ext cx="14968117" cy="8156323"/>
          </a:xfrm>
          <a:prstGeom prst="roundRect">
            <a:avLst>
              <a:gd name="adj" fmla="val 5183"/>
            </a:avLst>
          </a:prstGeom>
          <a:noFill/>
          <a:ln w="76200">
            <a:solidFill>
              <a:srgbClr val="AED36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4" name="직사각형 43">
            <a:extLst>
              <a:ext uri="{FF2B5EF4-FFF2-40B4-BE49-F238E27FC236}">
                <a16:creationId xmlns:a16="http://schemas.microsoft.com/office/drawing/2014/main" id="{D777E32A-11C2-43B9-8D59-49DB129B581E}"/>
              </a:ext>
            </a:extLst>
          </p:cNvPr>
          <p:cNvSpPr/>
          <p:nvPr/>
        </p:nvSpPr>
        <p:spPr>
          <a:xfrm>
            <a:off x="284931" y="3605743"/>
            <a:ext cx="29705351" cy="2995692"/>
          </a:xfrm>
          <a:prstGeom prst="rect">
            <a:avLst/>
          </a:prstGeom>
        </p:spPr>
        <p:txBody>
          <a:bodyPr wrap="square">
            <a:spAutoFit/>
          </a:bodyPr>
          <a:lstStyle/>
          <a:p>
            <a:pPr algn="ctr">
              <a:spcAft>
                <a:spcPts val="1000"/>
              </a:spcAft>
            </a:pPr>
            <a:r>
              <a:rPr lang="en-US" altLang="ko-KR" sz="6400" dirty="0">
                <a:ln w="28575">
                  <a:noFill/>
                  <a:prstDash val="dash"/>
                </a:ln>
                <a:latin typeface="Arial" panose="020B0604020202020204" pitchFamily="34" charset="0"/>
                <a:cs typeface="Arial" panose="020B0604020202020204" pitchFamily="34" charset="0"/>
              </a:rPr>
              <a:t>Sub-threshold Leakage Reduced Noise-Shaping SAR ADC </a:t>
            </a:r>
          </a:p>
          <a:p>
            <a:pPr algn="ctr">
              <a:spcAft>
                <a:spcPts val="1000"/>
              </a:spcAft>
            </a:pPr>
            <a:r>
              <a:rPr lang="en-US" altLang="ko-KR" sz="3600" dirty="0" err="1">
                <a:ln w="28575">
                  <a:noFill/>
                  <a:prstDash val="dash"/>
                </a:ln>
                <a:latin typeface="Arial" panose="020B0604020202020204" pitchFamily="34" charset="0"/>
                <a:cs typeface="Arial" panose="020B0604020202020204" pitchFamily="34" charset="0"/>
              </a:rPr>
              <a:t>Gichan</a:t>
            </a:r>
            <a:r>
              <a:rPr lang="en-US" altLang="ko-KR" sz="3600" dirty="0">
                <a:ln w="28575">
                  <a:noFill/>
                  <a:prstDash val="dash"/>
                </a:ln>
                <a:latin typeface="Arial" panose="020B0604020202020204" pitchFamily="34" charset="0"/>
                <a:cs typeface="Arial" panose="020B0604020202020204" pitchFamily="34" charset="0"/>
              </a:rPr>
              <a:t> Yun, </a:t>
            </a:r>
            <a:r>
              <a:rPr lang="en-US" altLang="ko-KR" sz="3600" dirty="0" err="1">
                <a:ln w="28575">
                  <a:noFill/>
                  <a:prstDash val="dash"/>
                </a:ln>
                <a:latin typeface="Arial" panose="020B0604020202020204" pitchFamily="34" charset="0"/>
                <a:cs typeface="Arial" panose="020B0604020202020204" pitchFamily="34" charset="0"/>
              </a:rPr>
              <a:t>Kyeongwon</a:t>
            </a:r>
            <a:r>
              <a:rPr lang="en-US" altLang="ko-KR" sz="3600" dirty="0">
                <a:ln w="28575">
                  <a:noFill/>
                  <a:prstDash val="dash"/>
                </a:ln>
                <a:latin typeface="Arial" panose="020B0604020202020204" pitchFamily="34" charset="0"/>
                <a:cs typeface="Arial" panose="020B0604020202020204" pitchFamily="34" charset="0"/>
              </a:rPr>
              <a:t> </a:t>
            </a:r>
            <a:r>
              <a:rPr lang="en-US" altLang="ko-KR" sz="3600" dirty="0" err="1">
                <a:ln w="28575">
                  <a:noFill/>
                  <a:prstDash val="dash"/>
                </a:ln>
                <a:latin typeface="Arial" panose="020B0604020202020204" pitchFamily="34" charset="0"/>
                <a:cs typeface="Arial" panose="020B0604020202020204" pitchFamily="34" charset="0"/>
              </a:rPr>
              <a:t>Jeong</a:t>
            </a:r>
            <a:r>
              <a:rPr lang="en-US" altLang="ko-KR" sz="3600" dirty="0">
                <a:ln w="28575">
                  <a:noFill/>
                  <a:prstDash val="dash"/>
                </a:ln>
                <a:latin typeface="Arial" panose="020B0604020202020204" pitchFamily="34" charset="0"/>
                <a:cs typeface="Arial" panose="020B0604020202020204" pitchFamily="34" charset="0"/>
              </a:rPr>
              <a:t> and </a:t>
            </a:r>
            <a:r>
              <a:rPr lang="en-US" altLang="ko-KR" sz="3600" dirty="0" err="1">
                <a:ln w="28575">
                  <a:noFill/>
                  <a:prstDash val="dash"/>
                </a:ln>
                <a:latin typeface="Arial" panose="020B0604020202020204" pitchFamily="34" charset="0"/>
                <a:cs typeface="Arial" panose="020B0604020202020204" pitchFamily="34" charset="0"/>
              </a:rPr>
              <a:t>Minkyu</a:t>
            </a:r>
            <a:r>
              <a:rPr lang="en-US" altLang="ko-KR" sz="3600" dirty="0">
                <a:ln w="28575">
                  <a:noFill/>
                  <a:prstDash val="dash"/>
                </a:ln>
                <a:latin typeface="Arial" panose="020B0604020202020204" pitchFamily="34" charset="0"/>
                <a:cs typeface="Arial" panose="020B0604020202020204" pitchFamily="34" charset="0"/>
              </a:rPr>
              <a:t> Je</a:t>
            </a:r>
          </a:p>
          <a:p>
            <a:pPr algn="ctr"/>
            <a:r>
              <a:rPr lang="en-US" altLang="ko-KR" sz="3600" dirty="0">
                <a:ln w="28575">
                  <a:noFill/>
                  <a:prstDash val="dash"/>
                </a:ln>
                <a:latin typeface="Arial" panose="020B0604020202020204" pitchFamily="34" charset="0"/>
                <a:cs typeface="Arial" panose="020B0604020202020204" pitchFamily="34" charset="0"/>
              </a:rPr>
              <a:t>School of Electrical Engineering, Korea Advanced Institute of Science and Technology (KAIST)</a:t>
            </a:r>
          </a:p>
          <a:p>
            <a:pPr algn="ctr"/>
            <a:r>
              <a:rPr lang="en-US" altLang="ko-KR" sz="3600" dirty="0">
                <a:ln w="28575">
                  <a:noFill/>
                  <a:prstDash val="dash"/>
                </a:ln>
                <a:latin typeface="Arial" panose="020B0604020202020204" pitchFamily="34" charset="0"/>
                <a:cs typeface="Arial" panose="020B0604020202020204" pitchFamily="34" charset="0"/>
              </a:rPr>
              <a:t>E-mail: ygc980215@kaist.ac.kr</a:t>
            </a:r>
          </a:p>
        </p:txBody>
      </p:sp>
      <p:sp>
        <p:nvSpPr>
          <p:cNvPr id="152" name="모서리가 둥근 직사각형 13">
            <a:extLst>
              <a:ext uri="{FF2B5EF4-FFF2-40B4-BE49-F238E27FC236}">
                <a16:creationId xmlns:a16="http://schemas.microsoft.com/office/drawing/2014/main" id="{08E4FE80-F250-4C48-9A24-CCFB20FC774B}"/>
              </a:ext>
            </a:extLst>
          </p:cNvPr>
          <p:cNvSpPr/>
          <p:nvPr/>
        </p:nvSpPr>
        <p:spPr>
          <a:xfrm>
            <a:off x="652137" y="15804111"/>
            <a:ext cx="13831200" cy="1080000"/>
          </a:xfrm>
          <a:prstGeom prst="roundRect">
            <a:avLst>
              <a:gd name="adj" fmla="val 10052"/>
            </a:avLst>
          </a:prstGeom>
          <a:solidFill>
            <a:srgbClr val="AED369"/>
          </a:solidFill>
          <a:ln w="63500">
            <a:noFill/>
            <a:miter lim="800000"/>
            <a:headEnd/>
            <a:tailEnd/>
          </a:ln>
          <a:effectLst/>
        </p:spPr>
        <p:txBody>
          <a:bodyPr vert="horz" wrap="none" lIns="91440" tIns="45720" rIns="91440" bIns="45720" numCol="1" anchor="ctr" anchorCtr="0" compatLnSpc="1">
            <a:prstTxWarp prst="textNoShape">
              <a:avLst/>
            </a:prstTxWarp>
          </a:bodyPr>
          <a:lstStyle>
            <a:defPPr>
              <a:defRPr lang="ko-KR"/>
            </a:defPPr>
            <a:lvl1pPr marL="0" algn="l" defTabSz="3507730" rtl="0" eaLnBrk="1" latinLnBrk="1" hangingPunct="1">
              <a:defRPr sz="6905" kern="1200">
                <a:solidFill>
                  <a:schemeClr val="tx1"/>
                </a:solidFill>
                <a:latin typeface="+mn-lt"/>
                <a:ea typeface="+mn-ea"/>
                <a:cs typeface="+mn-cs"/>
              </a:defRPr>
            </a:lvl1pPr>
            <a:lvl2pPr marL="1753865" algn="l" defTabSz="3507730" rtl="0" eaLnBrk="1" latinLnBrk="1" hangingPunct="1">
              <a:defRPr sz="6905" kern="1200">
                <a:solidFill>
                  <a:schemeClr val="tx1"/>
                </a:solidFill>
                <a:latin typeface="+mn-lt"/>
                <a:ea typeface="+mn-ea"/>
                <a:cs typeface="+mn-cs"/>
              </a:defRPr>
            </a:lvl2pPr>
            <a:lvl3pPr marL="3507730" algn="l" defTabSz="3507730" rtl="0" eaLnBrk="1" latinLnBrk="1" hangingPunct="1">
              <a:defRPr sz="6905" kern="1200">
                <a:solidFill>
                  <a:schemeClr val="tx1"/>
                </a:solidFill>
                <a:latin typeface="+mn-lt"/>
                <a:ea typeface="+mn-ea"/>
                <a:cs typeface="+mn-cs"/>
              </a:defRPr>
            </a:lvl3pPr>
            <a:lvl4pPr marL="5261595" algn="l" defTabSz="3507730" rtl="0" eaLnBrk="1" latinLnBrk="1" hangingPunct="1">
              <a:defRPr sz="6905" kern="1200">
                <a:solidFill>
                  <a:schemeClr val="tx1"/>
                </a:solidFill>
                <a:latin typeface="+mn-lt"/>
                <a:ea typeface="+mn-ea"/>
                <a:cs typeface="+mn-cs"/>
              </a:defRPr>
            </a:lvl4pPr>
            <a:lvl5pPr marL="7015460" algn="l" defTabSz="3507730" rtl="0" eaLnBrk="1" latinLnBrk="1" hangingPunct="1">
              <a:defRPr sz="6905" kern="1200">
                <a:solidFill>
                  <a:schemeClr val="tx1"/>
                </a:solidFill>
                <a:latin typeface="+mn-lt"/>
                <a:ea typeface="+mn-ea"/>
                <a:cs typeface="+mn-cs"/>
              </a:defRPr>
            </a:lvl5pPr>
            <a:lvl6pPr marL="8769325" algn="l" defTabSz="3507730" rtl="0" eaLnBrk="1" latinLnBrk="1" hangingPunct="1">
              <a:defRPr sz="6905" kern="1200">
                <a:solidFill>
                  <a:schemeClr val="tx1"/>
                </a:solidFill>
                <a:latin typeface="+mn-lt"/>
                <a:ea typeface="+mn-ea"/>
                <a:cs typeface="+mn-cs"/>
              </a:defRPr>
            </a:lvl6pPr>
            <a:lvl7pPr marL="10523190" algn="l" defTabSz="3507730" rtl="0" eaLnBrk="1" latinLnBrk="1" hangingPunct="1">
              <a:defRPr sz="6905" kern="1200">
                <a:solidFill>
                  <a:schemeClr val="tx1"/>
                </a:solidFill>
                <a:latin typeface="+mn-lt"/>
                <a:ea typeface="+mn-ea"/>
                <a:cs typeface="+mn-cs"/>
              </a:defRPr>
            </a:lvl7pPr>
            <a:lvl8pPr marL="12277054" algn="l" defTabSz="3507730" rtl="0" eaLnBrk="1" latinLnBrk="1" hangingPunct="1">
              <a:defRPr sz="6905" kern="1200">
                <a:solidFill>
                  <a:schemeClr val="tx1"/>
                </a:solidFill>
                <a:latin typeface="+mn-lt"/>
                <a:ea typeface="+mn-ea"/>
                <a:cs typeface="+mn-cs"/>
              </a:defRPr>
            </a:lvl8pPr>
            <a:lvl9pPr marL="14030919" algn="l" defTabSz="3507730" rtl="0" eaLnBrk="1" latinLnBrk="1" hangingPunct="1">
              <a:defRPr sz="6905" kern="1200">
                <a:solidFill>
                  <a:schemeClr val="tx1"/>
                </a:solidFill>
                <a:latin typeface="+mn-lt"/>
                <a:ea typeface="+mn-ea"/>
                <a:cs typeface="+mn-cs"/>
              </a:defRPr>
            </a:lvl9pPr>
          </a:lstStyle>
          <a:p>
            <a:pPr algn="ctr" defTabSz="914400"/>
            <a:r>
              <a:rPr lang="en-US" altLang="ko-KR" sz="5200" b="1" dirty="0">
                <a:solidFill>
                  <a:schemeClr val="bg1"/>
                </a:solidFill>
                <a:latin typeface="Arial" pitchFamily="34" charset="0"/>
                <a:ea typeface="굴림" pitchFamily="50" charset="-127"/>
                <a:cs typeface="Arial" pitchFamily="34" charset="0"/>
              </a:rPr>
              <a:t>Motivation</a:t>
            </a:r>
            <a:endParaRPr lang="ko-KR" altLang="en-US" sz="5200" b="1" dirty="0">
              <a:solidFill>
                <a:schemeClr val="bg1"/>
              </a:solidFill>
              <a:latin typeface="Arial" pitchFamily="34" charset="0"/>
              <a:ea typeface="굴림" pitchFamily="50" charset="-127"/>
              <a:cs typeface="Arial" pitchFamily="34" charset="0"/>
            </a:endParaRPr>
          </a:p>
        </p:txBody>
      </p:sp>
      <p:sp>
        <p:nvSpPr>
          <p:cNvPr id="155" name="모서리가 둥근 직사각형 16">
            <a:extLst>
              <a:ext uri="{FF2B5EF4-FFF2-40B4-BE49-F238E27FC236}">
                <a16:creationId xmlns:a16="http://schemas.microsoft.com/office/drawing/2014/main" id="{785A6A15-E5D2-4984-A1EE-4E2772A47292}"/>
              </a:ext>
            </a:extLst>
          </p:cNvPr>
          <p:cNvSpPr/>
          <p:nvPr/>
        </p:nvSpPr>
        <p:spPr>
          <a:xfrm>
            <a:off x="682680" y="6783712"/>
            <a:ext cx="13830300" cy="1080000"/>
          </a:xfrm>
          <a:prstGeom prst="roundRect">
            <a:avLst>
              <a:gd name="adj" fmla="val 10052"/>
            </a:avLst>
          </a:prstGeom>
          <a:solidFill>
            <a:srgbClr val="AED369"/>
          </a:solidFill>
          <a:ln w="63500">
            <a:noFill/>
            <a:miter lim="800000"/>
            <a:headEnd/>
            <a:tailEnd/>
          </a:ln>
          <a:effectLst/>
        </p:spPr>
        <p:txBody>
          <a:bodyPr vert="horz" wrap="none" lIns="91440" tIns="45720" rIns="91440" bIns="45720" numCol="1" anchor="ctr" anchorCtr="0" compatLnSpc="1">
            <a:prstTxWarp prst="textNoShape">
              <a:avLst/>
            </a:prstTxWarp>
          </a:bodyPr>
          <a:lstStyle>
            <a:defPPr>
              <a:defRPr lang="ko-KR"/>
            </a:defPPr>
            <a:lvl1pPr marL="0" algn="l" defTabSz="3507730" rtl="0" eaLnBrk="1" latinLnBrk="1" hangingPunct="1">
              <a:defRPr sz="6905" kern="1200">
                <a:solidFill>
                  <a:schemeClr val="tx1"/>
                </a:solidFill>
                <a:latin typeface="+mn-lt"/>
                <a:ea typeface="+mn-ea"/>
                <a:cs typeface="+mn-cs"/>
              </a:defRPr>
            </a:lvl1pPr>
            <a:lvl2pPr marL="1753865" algn="l" defTabSz="3507730" rtl="0" eaLnBrk="1" latinLnBrk="1" hangingPunct="1">
              <a:defRPr sz="6905" kern="1200">
                <a:solidFill>
                  <a:schemeClr val="tx1"/>
                </a:solidFill>
                <a:latin typeface="+mn-lt"/>
                <a:ea typeface="+mn-ea"/>
                <a:cs typeface="+mn-cs"/>
              </a:defRPr>
            </a:lvl2pPr>
            <a:lvl3pPr marL="3507730" algn="l" defTabSz="3507730" rtl="0" eaLnBrk="1" latinLnBrk="1" hangingPunct="1">
              <a:defRPr sz="6905" kern="1200">
                <a:solidFill>
                  <a:schemeClr val="tx1"/>
                </a:solidFill>
                <a:latin typeface="+mn-lt"/>
                <a:ea typeface="+mn-ea"/>
                <a:cs typeface="+mn-cs"/>
              </a:defRPr>
            </a:lvl3pPr>
            <a:lvl4pPr marL="5261595" algn="l" defTabSz="3507730" rtl="0" eaLnBrk="1" latinLnBrk="1" hangingPunct="1">
              <a:defRPr sz="6905" kern="1200">
                <a:solidFill>
                  <a:schemeClr val="tx1"/>
                </a:solidFill>
                <a:latin typeface="+mn-lt"/>
                <a:ea typeface="+mn-ea"/>
                <a:cs typeface="+mn-cs"/>
              </a:defRPr>
            </a:lvl4pPr>
            <a:lvl5pPr marL="7015460" algn="l" defTabSz="3507730" rtl="0" eaLnBrk="1" latinLnBrk="1" hangingPunct="1">
              <a:defRPr sz="6905" kern="1200">
                <a:solidFill>
                  <a:schemeClr val="tx1"/>
                </a:solidFill>
                <a:latin typeface="+mn-lt"/>
                <a:ea typeface="+mn-ea"/>
                <a:cs typeface="+mn-cs"/>
              </a:defRPr>
            </a:lvl5pPr>
            <a:lvl6pPr marL="8769325" algn="l" defTabSz="3507730" rtl="0" eaLnBrk="1" latinLnBrk="1" hangingPunct="1">
              <a:defRPr sz="6905" kern="1200">
                <a:solidFill>
                  <a:schemeClr val="tx1"/>
                </a:solidFill>
                <a:latin typeface="+mn-lt"/>
                <a:ea typeface="+mn-ea"/>
                <a:cs typeface="+mn-cs"/>
              </a:defRPr>
            </a:lvl6pPr>
            <a:lvl7pPr marL="10523190" algn="l" defTabSz="3507730" rtl="0" eaLnBrk="1" latinLnBrk="1" hangingPunct="1">
              <a:defRPr sz="6905" kern="1200">
                <a:solidFill>
                  <a:schemeClr val="tx1"/>
                </a:solidFill>
                <a:latin typeface="+mn-lt"/>
                <a:ea typeface="+mn-ea"/>
                <a:cs typeface="+mn-cs"/>
              </a:defRPr>
            </a:lvl7pPr>
            <a:lvl8pPr marL="12277054" algn="l" defTabSz="3507730" rtl="0" eaLnBrk="1" latinLnBrk="1" hangingPunct="1">
              <a:defRPr sz="6905" kern="1200">
                <a:solidFill>
                  <a:schemeClr val="tx1"/>
                </a:solidFill>
                <a:latin typeface="+mn-lt"/>
                <a:ea typeface="+mn-ea"/>
                <a:cs typeface="+mn-cs"/>
              </a:defRPr>
            </a:lvl8pPr>
            <a:lvl9pPr marL="14030919" algn="l" defTabSz="3507730" rtl="0" eaLnBrk="1" latinLnBrk="1" hangingPunct="1">
              <a:defRPr sz="6905" kern="1200">
                <a:solidFill>
                  <a:schemeClr val="tx1"/>
                </a:solidFill>
                <a:latin typeface="+mn-lt"/>
                <a:ea typeface="+mn-ea"/>
                <a:cs typeface="+mn-cs"/>
              </a:defRPr>
            </a:lvl9pPr>
          </a:lstStyle>
          <a:p>
            <a:pPr algn="ctr" defTabSz="914400"/>
            <a:r>
              <a:rPr lang="en-US" altLang="ko-KR" sz="5200" b="1" dirty="0">
                <a:solidFill>
                  <a:schemeClr val="bg1"/>
                </a:solidFill>
                <a:latin typeface="Arial" pitchFamily="34" charset="0"/>
                <a:ea typeface="굴림" pitchFamily="50" charset="-127"/>
                <a:cs typeface="Arial" pitchFamily="34" charset="0"/>
              </a:rPr>
              <a:t>Introduction</a:t>
            </a:r>
            <a:endParaRPr lang="ko-KR" altLang="en-US" sz="5200" b="1" dirty="0">
              <a:solidFill>
                <a:schemeClr val="bg1"/>
              </a:solidFill>
              <a:latin typeface="Arial" pitchFamily="34" charset="0"/>
              <a:ea typeface="굴림" pitchFamily="50" charset="-127"/>
              <a:cs typeface="Arial" pitchFamily="34" charset="0"/>
            </a:endParaRPr>
          </a:p>
        </p:txBody>
      </p:sp>
      <p:sp>
        <p:nvSpPr>
          <p:cNvPr id="158" name="모서리가 둥근 직사각형 19">
            <a:extLst>
              <a:ext uri="{FF2B5EF4-FFF2-40B4-BE49-F238E27FC236}">
                <a16:creationId xmlns:a16="http://schemas.microsoft.com/office/drawing/2014/main" id="{65A54F14-2129-47EC-9886-4AB5FB2365A3}"/>
              </a:ext>
            </a:extLst>
          </p:cNvPr>
          <p:cNvSpPr/>
          <p:nvPr/>
        </p:nvSpPr>
        <p:spPr>
          <a:xfrm>
            <a:off x="721175" y="26753453"/>
            <a:ext cx="13830300" cy="1080000"/>
          </a:xfrm>
          <a:prstGeom prst="roundRect">
            <a:avLst>
              <a:gd name="adj" fmla="val 10052"/>
            </a:avLst>
          </a:prstGeom>
          <a:solidFill>
            <a:srgbClr val="AED369"/>
          </a:solidFill>
          <a:ln w="63500">
            <a:noFill/>
            <a:miter lim="800000"/>
            <a:headEnd/>
            <a:tailEnd/>
          </a:ln>
          <a:effectLst/>
        </p:spPr>
        <p:txBody>
          <a:bodyPr vert="horz" wrap="none" lIns="91440" tIns="45720" rIns="91440" bIns="45720" numCol="1" anchor="ctr" anchorCtr="0" compatLnSpc="1">
            <a:prstTxWarp prst="textNoShape">
              <a:avLst/>
            </a:prstTxWarp>
          </a:bodyPr>
          <a:lstStyle>
            <a:defPPr>
              <a:defRPr lang="ko-KR"/>
            </a:defPPr>
            <a:lvl1pPr marL="0" algn="l" defTabSz="3507730" rtl="0" eaLnBrk="1" latinLnBrk="1" hangingPunct="1">
              <a:defRPr sz="6905" kern="1200">
                <a:solidFill>
                  <a:schemeClr val="tx1"/>
                </a:solidFill>
                <a:latin typeface="+mn-lt"/>
                <a:ea typeface="+mn-ea"/>
                <a:cs typeface="+mn-cs"/>
              </a:defRPr>
            </a:lvl1pPr>
            <a:lvl2pPr marL="1753865" algn="l" defTabSz="3507730" rtl="0" eaLnBrk="1" latinLnBrk="1" hangingPunct="1">
              <a:defRPr sz="6905" kern="1200">
                <a:solidFill>
                  <a:schemeClr val="tx1"/>
                </a:solidFill>
                <a:latin typeface="+mn-lt"/>
                <a:ea typeface="+mn-ea"/>
                <a:cs typeface="+mn-cs"/>
              </a:defRPr>
            </a:lvl2pPr>
            <a:lvl3pPr marL="3507730" algn="l" defTabSz="3507730" rtl="0" eaLnBrk="1" latinLnBrk="1" hangingPunct="1">
              <a:defRPr sz="6905" kern="1200">
                <a:solidFill>
                  <a:schemeClr val="tx1"/>
                </a:solidFill>
                <a:latin typeface="+mn-lt"/>
                <a:ea typeface="+mn-ea"/>
                <a:cs typeface="+mn-cs"/>
              </a:defRPr>
            </a:lvl3pPr>
            <a:lvl4pPr marL="5261595" algn="l" defTabSz="3507730" rtl="0" eaLnBrk="1" latinLnBrk="1" hangingPunct="1">
              <a:defRPr sz="6905" kern="1200">
                <a:solidFill>
                  <a:schemeClr val="tx1"/>
                </a:solidFill>
                <a:latin typeface="+mn-lt"/>
                <a:ea typeface="+mn-ea"/>
                <a:cs typeface="+mn-cs"/>
              </a:defRPr>
            </a:lvl4pPr>
            <a:lvl5pPr marL="7015460" algn="l" defTabSz="3507730" rtl="0" eaLnBrk="1" latinLnBrk="1" hangingPunct="1">
              <a:defRPr sz="6905" kern="1200">
                <a:solidFill>
                  <a:schemeClr val="tx1"/>
                </a:solidFill>
                <a:latin typeface="+mn-lt"/>
                <a:ea typeface="+mn-ea"/>
                <a:cs typeface="+mn-cs"/>
              </a:defRPr>
            </a:lvl5pPr>
            <a:lvl6pPr marL="8769325" algn="l" defTabSz="3507730" rtl="0" eaLnBrk="1" latinLnBrk="1" hangingPunct="1">
              <a:defRPr sz="6905" kern="1200">
                <a:solidFill>
                  <a:schemeClr val="tx1"/>
                </a:solidFill>
                <a:latin typeface="+mn-lt"/>
                <a:ea typeface="+mn-ea"/>
                <a:cs typeface="+mn-cs"/>
              </a:defRPr>
            </a:lvl6pPr>
            <a:lvl7pPr marL="10523190" algn="l" defTabSz="3507730" rtl="0" eaLnBrk="1" latinLnBrk="1" hangingPunct="1">
              <a:defRPr sz="6905" kern="1200">
                <a:solidFill>
                  <a:schemeClr val="tx1"/>
                </a:solidFill>
                <a:latin typeface="+mn-lt"/>
                <a:ea typeface="+mn-ea"/>
                <a:cs typeface="+mn-cs"/>
              </a:defRPr>
            </a:lvl7pPr>
            <a:lvl8pPr marL="12277054" algn="l" defTabSz="3507730" rtl="0" eaLnBrk="1" latinLnBrk="1" hangingPunct="1">
              <a:defRPr sz="6905" kern="1200">
                <a:solidFill>
                  <a:schemeClr val="tx1"/>
                </a:solidFill>
                <a:latin typeface="+mn-lt"/>
                <a:ea typeface="+mn-ea"/>
                <a:cs typeface="+mn-cs"/>
              </a:defRPr>
            </a:lvl8pPr>
            <a:lvl9pPr marL="14030919" algn="l" defTabSz="3507730" rtl="0" eaLnBrk="1" latinLnBrk="1" hangingPunct="1">
              <a:defRPr sz="6905" kern="1200">
                <a:solidFill>
                  <a:schemeClr val="tx1"/>
                </a:solidFill>
                <a:latin typeface="+mn-lt"/>
                <a:ea typeface="+mn-ea"/>
                <a:cs typeface="+mn-cs"/>
              </a:defRPr>
            </a:lvl9pPr>
          </a:lstStyle>
          <a:p>
            <a:pPr algn="ctr" defTabSz="914400"/>
            <a:r>
              <a:rPr lang="en-US" altLang="ko-KR" sz="5200" b="1" dirty="0">
                <a:solidFill>
                  <a:schemeClr val="bg1"/>
                </a:solidFill>
                <a:latin typeface="Arial" pitchFamily="34" charset="0"/>
                <a:ea typeface="굴림" pitchFamily="50" charset="-127"/>
                <a:cs typeface="Arial" pitchFamily="34" charset="0"/>
              </a:rPr>
              <a:t>Circuit Implementation</a:t>
            </a:r>
            <a:endParaRPr lang="ko-KR" altLang="en-US" sz="5200" b="1" dirty="0">
              <a:solidFill>
                <a:schemeClr val="bg1"/>
              </a:solidFill>
              <a:latin typeface="Arial" pitchFamily="34" charset="0"/>
              <a:ea typeface="굴림" pitchFamily="50" charset="-127"/>
              <a:cs typeface="Arial" pitchFamily="34" charset="0"/>
            </a:endParaRPr>
          </a:p>
        </p:txBody>
      </p:sp>
      <p:sp>
        <p:nvSpPr>
          <p:cNvPr id="160" name="모서리가 둥근 직사각형 21">
            <a:extLst>
              <a:ext uri="{FF2B5EF4-FFF2-40B4-BE49-F238E27FC236}">
                <a16:creationId xmlns:a16="http://schemas.microsoft.com/office/drawing/2014/main" id="{53A7139F-37A0-458B-A4E5-60E951E7036B}"/>
              </a:ext>
            </a:extLst>
          </p:cNvPr>
          <p:cNvSpPr/>
          <p:nvPr/>
        </p:nvSpPr>
        <p:spPr>
          <a:xfrm>
            <a:off x="15767696" y="18884482"/>
            <a:ext cx="13830300" cy="1080000"/>
          </a:xfrm>
          <a:prstGeom prst="roundRect">
            <a:avLst>
              <a:gd name="adj" fmla="val 10052"/>
            </a:avLst>
          </a:prstGeom>
          <a:solidFill>
            <a:srgbClr val="AED369"/>
          </a:solidFill>
          <a:ln w="63500">
            <a:noFill/>
            <a:miter lim="800000"/>
            <a:headEnd/>
            <a:tailEnd/>
          </a:ln>
          <a:effectLst/>
        </p:spPr>
        <p:txBody>
          <a:bodyPr vert="horz" wrap="none" lIns="91440" tIns="45720" rIns="91440" bIns="45720" numCol="1" anchor="ctr" anchorCtr="0" compatLnSpc="1">
            <a:prstTxWarp prst="textNoShape">
              <a:avLst/>
            </a:prstTxWarp>
          </a:bodyPr>
          <a:lstStyle>
            <a:defPPr>
              <a:defRPr lang="ko-KR"/>
            </a:defPPr>
            <a:lvl1pPr marL="0" algn="l" defTabSz="3507730" rtl="0" eaLnBrk="1" latinLnBrk="1" hangingPunct="1">
              <a:defRPr sz="6905" kern="1200">
                <a:solidFill>
                  <a:schemeClr val="tx1"/>
                </a:solidFill>
                <a:latin typeface="+mn-lt"/>
                <a:ea typeface="+mn-ea"/>
                <a:cs typeface="+mn-cs"/>
              </a:defRPr>
            </a:lvl1pPr>
            <a:lvl2pPr marL="1753865" algn="l" defTabSz="3507730" rtl="0" eaLnBrk="1" latinLnBrk="1" hangingPunct="1">
              <a:defRPr sz="6905" kern="1200">
                <a:solidFill>
                  <a:schemeClr val="tx1"/>
                </a:solidFill>
                <a:latin typeface="+mn-lt"/>
                <a:ea typeface="+mn-ea"/>
                <a:cs typeface="+mn-cs"/>
              </a:defRPr>
            </a:lvl2pPr>
            <a:lvl3pPr marL="3507730" algn="l" defTabSz="3507730" rtl="0" eaLnBrk="1" latinLnBrk="1" hangingPunct="1">
              <a:defRPr sz="6905" kern="1200">
                <a:solidFill>
                  <a:schemeClr val="tx1"/>
                </a:solidFill>
                <a:latin typeface="+mn-lt"/>
                <a:ea typeface="+mn-ea"/>
                <a:cs typeface="+mn-cs"/>
              </a:defRPr>
            </a:lvl3pPr>
            <a:lvl4pPr marL="5261595" algn="l" defTabSz="3507730" rtl="0" eaLnBrk="1" latinLnBrk="1" hangingPunct="1">
              <a:defRPr sz="6905" kern="1200">
                <a:solidFill>
                  <a:schemeClr val="tx1"/>
                </a:solidFill>
                <a:latin typeface="+mn-lt"/>
                <a:ea typeface="+mn-ea"/>
                <a:cs typeface="+mn-cs"/>
              </a:defRPr>
            </a:lvl4pPr>
            <a:lvl5pPr marL="7015460" algn="l" defTabSz="3507730" rtl="0" eaLnBrk="1" latinLnBrk="1" hangingPunct="1">
              <a:defRPr sz="6905" kern="1200">
                <a:solidFill>
                  <a:schemeClr val="tx1"/>
                </a:solidFill>
                <a:latin typeface="+mn-lt"/>
                <a:ea typeface="+mn-ea"/>
                <a:cs typeface="+mn-cs"/>
              </a:defRPr>
            </a:lvl5pPr>
            <a:lvl6pPr marL="8769325" algn="l" defTabSz="3507730" rtl="0" eaLnBrk="1" latinLnBrk="1" hangingPunct="1">
              <a:defRPr sz="6905" kern="1200">
                <a:solidFill>
                  <a:schemeClr val="tx1"/>
                </a:solidFill>
                <a:latin typeface="+mn-lt"/>
                <a:ea typeface="+mn-ea"/>
                <a:cs typeface="+mn-cs"/>
              </a:defRPr>
            </a:lvl6pPr>
            <a:lvl7pPr marL="10523190" algn="l" defTabSz="3507730" rtl="0" eaLnBrk="1" latinLnBrk="1" hangingPunct="1">
              <a:defRPr sz="6905" kern="1200">
                <a:solidFill>
                  <a:schemeClr val="tx1"/>
                </a:solidFill>
                <a:latin typeface="+mn-lt"/>
                <a:ea typeface="+mn-ea"/>
                <a:cs typeface="+mn-cs"/>
              </a:defRPr>
            </a:lvl7pPr>
            <a:lvl8pPr marL="12277054" algn="l" defTabSz="3507730" rtl="0" eaLnBrk="1" latinLnBrk="1" hangingPunct="1">
              <a:defRPr sz="6905" kern="1200">
                <a:solidFill>
                  <a:schemeClr val="tx1"/>
                </a:solidFill>
                <a:latin typeface="+mn-lt"/>
                <a:ea typeface="+mn-ea"/>
                <a:cs typeface="+mn-cs"/>
              </a:defRPr>
            </a:lvl8pPr>
            <a:lvl9pPr marL="14030919" algn="l" defTabSz="3507730" rtl="0" eaLnBrk="1" latinLnBrk="1" hangingPunct="1">
              <a:defRPr sz="6905" kern="1200">
                <a:solidFill>
                  <a:schemeClr val="tx1"/>
                </a:solidFill>
                <a:latin typeface="+mn-lt"/>
                <a:ea typeface="+mn-ea"/>
                <a:cs typeface="+mn-cs"/>
              </a:defRPr>
            </a:lvl9pPr>
          </a:lstStyle>
          <a:p>
            <a:pPr algn="ctr" defTabSz="914400"/>
            <a:r>
              <a:rPr lang="en-US" altLang="ko-KR" sz="5200" b="1" dirty="0">
                <a:solidFill>
                  <a:schemeClr val="bg1"/>
                </a:solidFill>
                <a:latin typeface="Arial" pitchFamily="34" charset="0"/>
                <a:ea typeface="굴림" pitchFamily="50" charset="-127"/>
                <a:cs typeface="Arial" pitchFamily="34" charset="0"/>
              </a:rPr>
              <a:t>Simulation Results</a:t>
            </a:r>
            <a:endParaRPr lang="ko-KR" altLang="en-US" sz="5200" b="1" dirty="0">
              <a:solidFill>
                <a:schemeClr val="bg1"/>
              </a:solidFill>
              <a:latin typeface="Arial" pitchFamily="34" charset="0"/>
              <a:ea typeface="굴림" pitchFamily="50" charset="-127"/>
              <a:cs typeface="Arial" pitchFamily="34" charset="0"/>
            </a:endParaRPr>
          </a:p>
        </p:txBody>
      </p:sp>
      <p:sp>
        <p:nvSpPr>
          <p:cNvPr id="161" name="직사각형 160">
            <a:extLst>
              <a:ext uri="{FF2B5EF4-FFF2-40B4-BE49-F238E27FC236}">
                <a16:creationId xmlns:a16="http://schemas.microsoft.com/office/drawing/2014/main" id="{CA7A09FF-BF97-41FF-83F5-4EBA3EC73BF1}"/>
              </a:ext>
            </a:extLst>
          </p:cNvPr>
          <p:cNvSpPr/>
          <p:nvPr/>
        </p:nvSpPr>
        <p:spPr>
          <a:xfrm>
            <a:off x="210356" y="8041700"/>
            <a:ext cx="14729788" cy="3282758"/>
          </a:xfrm>
          <a:prstGeom prst="rect">
            <a:avLst/>
          </a:prstGeom>
        </p:spPr>
        <p:txBody>
          <a:bodyPr wrap="square">
            <a:spAutoFit/>
          </a:bodyPr>
          <a:lstStyle>
            <a:defPPr>
              <a:defRPr lang="ko-KR"/>
            </a:defPPr>
            <a:lvl1pPr marL="0" algn="l" defTabSz="3507730" rtl="0" eaLnBrk="1" latinLnBrk="1" hangingPunct="1">
              <a:defRPr sz="6905" kern="1200">
                <a:solidFill>
                  <a:schemeClr val="tx1"/>
                </a:solidFill>
                <a:latin typeface="+mn-lt"/>
                <a:ea typeface="+mn-ea"/>
                <a:cs typeface="+mn-cs"/>
              </a:defRPr>
            </a:lvl1pPr>
            <a:lvl2pPr marL="1753865" algn="l" defTabSz="3507730" rtl="0" eaLnBrk="1" latinLnBrk="1" hangingPunct="1">
              <a:defRPr sz="6905" kern="1200">
                <a:solidFill>
                  <a:schemeClr val="tx1"/>
                </a:solidFill>
                <a:latin typeface="+mn-lt"/>
                <a:ea typeface="+mn-ea"/>
                <a:cs typeface="+mn-cs"/>
              </a:defRPr>
            </a:lvl2pPr>
            <a:lvl3pPr marL="3507730" algn="l" defTabSz="3507730" rtl="0" eaLnBrk="1" latinLnBrk="1" hangingPunct="1">
              <a:defRPr sz="6905" kern="1200">
                <a:solidFill>
                  <a:schemeClr val="tx1"/>
                </a:solidFill>
                <a:latin typeface="+mn-lt"/>
                <a:ea typeface="+mn-ea"/>
                <a:cs typeface="+mn-cs"/>
              </a:defRPr>
            </a:lvl3pPr>
            <a:lvl4pPr marL="5261595" algn="l" defTabSz="3507730" rtl="0" eaLnBrk="1" latinLnBrk="1" hangingPunct="1">
              <a:defRPr sz="6905" kern="1200">
                <a:solidFill>
                  <a:schemeClr val="tx1"/>
                </a:solidFill>
                <a:latin typeface="+mn-lt"/>
                <a:ea typeface="+mn-ea"/>
                <a:cs typeface="+mn-cs"/>
              </a:defRPr>
            </a:lvl4pPr>
            <a:lvl5pPr marL="7015460" algn="l" defTabSz="3507730" rtl="0" eaLnBrk="1" latinLnBrk="1" hangingPunct="1">
              <a:defRPr sz="6905" kern="1200">
                <a:solidFill>
                  <a:schemeClr val="tx1"/>
                </a:solidFill>
                <a:latin typeface="+mn-lt"/>
                <a:ea typeface="+mn-ea"/>
                <a:cs typeface="+mn-cs"/>
              </a:defRPr>
            </a:lvl5pPr>
            <a:lvl6pPr marL="8769325" algn="l" defTabSz="3507730" rtl="0" eaLnBrk="1" latinLnBrk="1" hangingPunct="1">
              <a:defRPr sz="6905" kern="1200">
                <a:solidFill>
                  <a:schemeClr val="tx1"/>
                </a:solidFill>
                <a:latin typeface="+mn-lt"/>
                <a:ea typeface="+mn-ea"/>
                <a:cs typeface="+mn-cs"/>
              </a:defRPr>
            </a:lvl6pPr>
            <a:lvl7pPr marL="10523190" algn="l" defTabSz="3507730" rtl="0" eaLnBrk="1" latinLnBrk="1" hangingPunct="1">
              <a:defRPr sz="6905" kern="1200">
                <a:solidFill>
                  <a:schemeClr val="tx1"/>
                </a:solidFill>
                <a:latin typeface="+mn-lt"/>
                <a:ea typeface="+mn-ea"/>
                <a:cs typeface="+mn-cs"/>
              </a:defRPr>
            </a:lvl7pPr>
            <a:lvl8pPr marL="12277054" algn="l" defTabSz="3507730" rtl="0" eaLnBrk="1" latinLnBrk="1" hangingPunct="1">
              <a:defRPr sz="6905" kern="1200">
                <a:solidFill>
                  <a:schemeClr val="tx1"/>
                </a:solidFill>
                <a:latin typeface="+mn-lt"/>
                <a:ea typeface="+mn-ea"/>
                <a:cs typeface="+mn-cs"/>
              </a:defRPr>
            </a:lvl8pPr>
            <a:lvl9pPr marL="14030919" algn="l" defTabSz="3507730" rtl="0" eaLnBrk="1" latinLnBrk="1" hangingPunct="1">
              <a:defRPr sz="6905" kern="1200">
                <a:solidFill>
                  <a:schemeClr val="tx1"/>
                </a:solidFill>
                <a:latin typeface="+mn-lt"/>
                <a:ea typeface="+mn-ea"/>
                <a:cs typeface="+mn-cs"/>
              </a:defRPr>
            </a:lvl9pPr>
          </a:lstStyle>
          <a:p>
            <a:pPr marL="457200" indent="-457200" algn="just">
              <a:lnSpc>
                <a:spcPts val="4200"/>
              </a:lnSpc>
              <a:buFont typeface="Arial" panose="020B0604020202020204" pitchFamily="34" charset="0"/>
              <a:buChar char="•"/>
            </a:pPr>
            <a:r>
              <a:rPr lang="en-US" altLang="ko-KR" sz="3200" dirty="0">
                <a:latin typeface="Arial" panose="020B0604020202020204" pitchFamily="34" charset="0"/>
                <a:cs typeface="Arial" panose="020B0604020202020204" pitchFamily="34" charset="0"/>
              </a:rPr>
              <a:t>Successive approximation register (SAR) analog to digital converter (ADC) has been an attractive candidate for various applications for its power and area efficiency. SAR ADC can obtain moderate resolution with high bit quantizer, while noise shaping (NS) techniques are implanted to achieve higher resolution. It can be implemented by adding an active integrator or passive integrator with additional gain stages. </a:t>
            </a:r>
          </a:p>
        </p:txBody>
      </p:sp>
      <p:sp>
        <p:nvSpPr>
          <p:cNvPr id="166" name="모서리가 둥근 직사각형 27">
            <a:extLst>
              <a:ext uri="{FF2B5EF4-FFF2-40B4-BE49-F238E27FC236}">
                <a16:creationId xmlns:a16="http://schemas.microsoft.com/office/drawing/2014/main" id="{32E58CE4-042C-4524-9792-BD1C2AB0B99C}"/>
              </a:ext>
            </a:extLst>
          </p:cNvPr>
          <p:cNvSpPr/>
          <p:nvPr/>
        </p:nvSpPr>
        <p:spPr>
          <a:xfrm>
            <a:off x="7367411" y="34332149"/>
            <a:ext cx="15612127" cy="1080000"/>
          </a:xfrm>
          <a:prstGeom prst="roundRect">
            <a:avLst>
              <a:gd name="adj" fmla="val 10052"/>
            </a:avLst>
          </a:prstGeom>
          <a:solidFill>
            <a:srgbClr val="AED369"/>
          </a:solidFill>
          <a:ln w="63500">
            <a:noFill/>
            <a:miter lim="800000"/>
            <a:headEnd/>
            <a:tailEnd/>
          </a:ln>
          <a:effectLst/>
        </p:spPr>
        <p:txBody>
          <a:bodyPr vert="horz" wrap="none" lIns="91440" tIns="45720" rIns="91440" bIns="45720" numCol="1" anchor="ctr" anchorCtr="0" compatLnSpc="1">
            <a:prstTxWarp prst="textNoShape">
              <a:avLst/>
            </a:prstTxWarp>
          </a:bodyPr>
          <a:lstStyle>
            <a:defPPr>
              <a:defRPr lang="ko-KR"/>
            </a:defPPr>
            <a:lvl1pPr marL="0" algn="l" defTabSz="3507730" rtl="0" eaLnBrk="1" latinLnBrk="1" hangingPunct="1">
              <a:defRPr sz="6905" kern="1200">
                <a:solidFill>
                  <a:schemeClr val="tx1"/>
                </a:solidFill>
                <a:latin typeface="+mn-lt"/>
                <a:ea typeface="+mn-ea"/>
                <a:cs typeface="+mn-cs"/>
              </a:defRPr>
            </a:lvl1pPr>
            <a:lvl2pPr marL="1753865" algn="l" defTabSz="3507730" rtl="0" eaLnBrk="1" latinLnBrk="1" hangingPunct="1">
              <a:defRPr sz="6905" kern="1200">
                <a:solidFill>
                  <a:schemeClr val="tx1"/>
                </a:solidFill>
                <a:latin typeface="+mn-lt"/>
                <a:ea typeface="+mn-ea"/>
                <a:cs typeface="+mn-cs"/>
              </a:defRPr>
            </a:lvl2pPr>
            <a:lvl3pPr marL="3507730" algn="l" defTabSz="3507730" rtl="0" eaLnBrk="1" latinLnBrk="1" hangingPunct="1">
              <a:defRPr sz="6905" kern="1200">
                <a:solidFill>
                  <a:schemeClr val="tx1"/>
                </a:solidFill>
                <a:latin typeface="+mn-lt"/>
                <a:ea typeface="+mn-ea"/>
                <a:cs typeface="+mn-cs"/>
              </a:defRPr>
            </a:lvl3pPr>
            <a:lvl4pPr marL="5261595" algn="l" defTabSz="3507730" rtl="0" eaLnBrk="1" latinLnBrk="1" hangingPunct="1">
              <a:defRPr sz="6905" kern="1200">
                <a:solidFill>
                  <a:schemeClr val="tx1"/>
                </a:solidFill>
                <a:latin typeface="+mn-lt"/>
                <a:ea typeface="+mn-ea"/>
                <a:cs typeface="+mn-cs"/>
              </a:defRPr>
            </a:lvl4pPr>
            <a:lvl5pPr marL="7015460" algn="l" defTabSz="3507730" rtl="0" eaLnBrk="1" latinLnBrk="1" hangingPunct="1">
              <a:defRPr sz="6905" kern="1200">
                <a:solidFill>
                  <a:schemeClr val="tx1"/>
                </a:solidFill>
                <a:latin typeface="+mn-lt"/>
                <a:ea typeface="+mn-ea"/>
                <a:cs typeface="+mn-cs"/>
              </a:defRPr>
            </a:lvl5pPr>
            <a:lvl6pPr marL="8769325" algn="l" defTabSz="3507730" rtl="0" eaLnBrk="1" latinLnBrk="1" hangingPunct="1">
              <a:defRPr sz="6905" kern="1200">
                <a:solidFill>
                  <a:schemeClr val="tx1"/>
                </a:solidFill>
                <a:latin typeface="+mn-lt"/>
                <a:ea typeface="+mn-ea"/>
                <a:cs typeface="+mn-cs"/>
              </a:defRPr>
            </a:lvl6pPr>
            <a:lvl7pPr marL="10523190" algn="l" defTabSz="3507730" rtl="0" eaLnBrk="1" latinLnBrk="1" hangingPunct="1">
              <a:defRPr sz="6905" kern="1200">
                <a:solidFill>
                  <a:schemeClr val="tx1"/>
                </a:solidFill>
                <a:latin typeface="+mn-lt"/>
                <a:ea typeface="+mn-ea"/>
                <a:cs typeface="+mn-cs"/>
              </a:defRPr>
            </a:lvl7pPr>
            <a:lvl8pPr marL="12277054" algn="l" defTabSz="3507730" rtl="0" eaLnBrk="1" latinLnBrk="1" hangingPunct="1">
              <a:defRPr sz="6905" kern="1200">
                <a:solidFill>
                  <a:schemeClr val="tx1"/>
                </a:solidFill>
                <a:latin typeface="+mn-lt"/>
                <a:ea typeface="+mn-ea"/>
                <a:cs typeface="+mn-cs"/>
              </a:defRPr>
            </a:lvl8pPr>
            <a:lvl9pPr marL="14030919" algn="l" defTabSz="3507730" rtl="0" eaLnBrk="1" latinLnBrk="1" hangingPunct="1">
              <a:defRPr sz="6905" kern="1200">
                <a:solidFill>
                  <a:schemeClr val="tx1"/>
                </a:solidFill>
                <a:latin typeface="+mn-lt"/>
                <a:ea typeface="+mn-ea"/>
                <a:cs typeface="+mn-cs"/>
              </a:defRPr>
            </a:lvl9pPr>
          </a:lstStyle>
          <a:p>
            <a:pPr algn="ctr" defTabSz="914400"/>
            <a:r>
              <a:rPr lang="en-US" altLang="ko-KR" sz="5200" b="1" dirty="0">
                <a:solidFill>
                  <a:schemeClr val="bg1"/>
                </a:solidFill>
                <a:latin typeface="Arial" pitchFamily="34" charset="0"/>
                <a:ea typeface="굴림" pitchFamily="50" charset="-127"/>
                <a:cs typeface="Arial" pitchFamily="34" charset="0"/>
              </a:rPr>
              <a:t>Summary &amp; Conclusion</a:t>
            </a:r>
            <a:endParaRPr lang="ko-KR" altLang="en-US" sz="5200" b="1" dirty="0">
              <a:solidFill>
                <a:schemeClr val="bg1"/>
              </a:solidFill>
              <a:latin typeface="Arial" pitchFamily="34" charset="0"/>
              <a:ea typeface="굴림" pitchFamily="50" charset="-127"/>
              <a:cs typeface="Arial" pitchFamily="34" charset="0"/>
            </a:endParaRPr>
          </a:p>
        </p:txBody>
      </p:sp>
      <p:sp>
        <p:nvSpPr>
          <p:cNvPr id="197" name="직사각형 196">
            <a:extLst>
              <a:ext uri="{FF2B5EF4-FFF2-40B4-BE49-F238E27FC236}">
                <a16:creationId xmlns:a16="http://schemas.microsoft.com/office/drawing/2014/main" id="{F48BAACA-E0F9-412F-8128-0DF762D3207E}"/>
              </a:ext>
            </a:extLst>
          </p:cNvPr>
          <p:cNvSpPr/>
          <p:nvPr/>
        </p:nvSpPr>
        <p:spPr>
          <a:xfrm>
            <a:off x="2065922" y="14729126"/>
            <a:ext cx="3947377" cy="584775"/>
          </a:xfrm>
          <a:prstGeom prst="rect">
            <a:avLst/>
          </a:prstGeom>
        </p:spPr>
        <p:txBody>
          <a:bodyPr wrap="square">
            <a:spAutoFit/>
          </a:bodyPr>
          <a:lstStyle>
            <a:defPPr>
              <a:defRPr lang="ko-KR"/>
            </a:defPPr>
            <a:lvl1pPr marL="0" algn="l" defTabSz="3507730" rtl="0" eaLnBrk="1" latinLnBrk="1" hangingPunct="1">
              <a:defRPr sz="6905" kern="1200">
                <a:solidFill>
                  <a:schemeClr val="tx1"/>
                </a:solidFill>
                <a:latin typeface="+mn-lt"/>
                <a:ea typeface="+mn-ea"/>
                <a:cs typeface="+mn-cs"/>
              </a:defRPr>
            </a:lvl1pPr>
            <a:lvl2pPr marL="1753865" algn="l" defTabSz="3507730" rtl="0" eaLnBrk="1" latinLnBrk="1" hangingPunct="1">
              <a:defRPr sz="6905" kern="1200">
                <a:solidFill>
                  <a:schemeClr val="tx1"/>
                </a:solidFill>
                <a:latin typeface="+mn-lt"/>
                <a:ea typeface="+mn-ea"/>
                <a:cs typeface="+mn-cs"/>
              </a:defRPr>
            </a:lvl2pPr>
            <a:lvl3pPr marL="3507730" algn="l" defTabSz="3507730" rtl="0" eaLnBrk="1" latinLnBrk="1" hangingPunct="1">
              <a:defRPr sz="6905" kern="1200">
                <a:solidFill>
                  <a:schemeClr val="tx1"/>
                </a:solidFill>
                <a:latin typeface="+mn-lt"/>
                <a:ea typeface="+mn-ea"/>
                <a:cs typeface="+mn-cs"/>
              </a:defRPr>
            </a:lvl3pPr>
            <a:lvl4pPr marL="5261595" algn="l" defTabSz="3507730" rtl="0" eaLnBrk="1" latinLnBrk="1" hangingPunct="1">
              <a:defRPr sz="6905" kern="1200">
                <a:solidFill>
                  <a:schemeClr val="tx1"/>
                </a:solidFill>
                <a:latin typeface="+mn-lt"/>
                <a:ea typeface="+mn-ea"/>
                <a:cs typeface="+mn-cs"/>
              </a:defRPr>
            </a:lvl4pPr>
            <a:lvl5pPr marL="7015460" algn="l" defTabSz="3507730" rtl="0" eaLnBrk="1" latinLnBrk="1" hangingPunct="1">
              <a:defRPr sz="6905" kern="1200">
                <a:solidFill>
                  <a:schemeClr val="tx1"/>
                </a:solidFill>
                <a:latin typeface="+mn-lt"/>
                <a:ea typeface="+mn-ea"/>
                <a:cs typeface="+mn-cs"/>
              </a:defRPr>
            </a:lvl5pPr>
            <a:lvl6pPr marL="8769325" algn="l" defTabSz="3507730" rtl="0" eaLnBrk="1" latinLnBrk="1" hangingPunct="1">
              <a:defRPr sz="6905" kern="1200">
                <a:solidFill>
                  <a:schemeClr val="tx1"/>
                </a:solidFill>
                <a:latin typeface="+mn-lt"/>
                <a:ea typeface="+mn-ea"/>
                <a:cs typeface="+mn-cs"/>
              </a:defRPr>
            </a:lvl6pPr>
            <a:lvl7pPr marL="10523190" algn="l" defTabSz="3507730" rtl="0" eaLnBrk="1" latinLnBrk="1" hangingPunct="1">
              <a:defRPr sz="6905" kern="1200">
                <a:solidFill>
                  <a:schemeClr val="tx1"/>
                </a:solidFill>
                <a:latin typeface="+mn-lt"/>
                <a:ea typeface="+mn-ea"/>
                <a:cs typeface="+mn-cs"/>
              </a:defRPr>
            </a:lvl7pPr>
            <a:lvl8pPr marL="12277054" algn="l" defTabSz="3507730" rtl="0" eaLnBrk="1" latinLnBrk="1" hangingPunct="1">
              <a:defRPr sz="6905" kern="1200">
                <a:solidFill>
                  <a:schemeClr val="tx1"/>
                </a:solidFill>
                <a:latin typeface="+mn-lt"/>
                <a:ea typeface="+mn-ea"/>
                <a:cs typeface="+mn-cs"/>
              </a:defRPr>
            </a:lvl8pPr>
            <a:lvl9pPr marL="14030919" algn="l" defTabSz="3507730" rtl="0" eaLnBrk="1" latinLnBrk="1" hangingPunct="1">
              <a:defRPr sz="6905" kern="1200">
                <a:solidFill>
                  <a:schemeClr val="tx1"/>
                </a:solidFill>
                <a:latin typeface="+mn-lt"/>
                <a:ea typeface="+mn-ea"/>
                <a:cs typeface="+mn-cs"/>
              </a:defRPr>
            </a:lvl9pPr>
          </a:lstStyle>
          <a:p>
            <a:pPr algn="ctr"/>
            <a:r>
              <a:rPr lang="en-US" altLang="ko-KR" sz="3200" b="1" dirty="0">
                <a:latin typeface="Arial" panose="020B0604020202020204" pitchFamily="34" charset="0"/>
                <a:cs typeface="Arial" panose="020B0604020202020204" pitchFamily="34" charset="0"/>
              </a:rPr>
              <a:t>Active integrator</a:t>
            </a:r>
            <a:endParaRPr lang="ko-KR" altLang="en-US" sz="3200" b="1" dirty="0">
              <a:latin typeface="Arial" panose="020B0604020202020204" pitchFamily="34" charset="0"/>
              <a:cs typeface="Arial" panose="020B0604020202020204" pitchFamily="34" charset="0"/>
            </a:endParaRPr>
          </a:p>
        </p:txBody>
      </p:sp>
      <p:grpSp>
        <p:nvGrpSpPr>
          <p:cNvPr id="16" name="그룹 15">
            <a:extLst>
              <a:ext uri="{FF2B5EF4-FFF2-40B4-BE49-F238E27FC236}">
                <a16:creationId xmlns:a16="http://schemas.microsoft.com/office/drawing/2014/main" id="{7AA9F431-F6CE-4F0A-BAE8-A305F8704C7E}"/>
              </a:ext>
            </a:extLst>
          </p:cNvPr>
          <p:cNvGrpSpPr/>
          <p:nvPr/>
        </p:nvGrpSpPr>
        <p:grpSpPr>
          <a:xfrm>
            <a:off x="395453" y="11676352"/>
            <a:ext cx="7238779" cy="2771775"/>
            <a:chOff x="395453" y="11676352"/>
            <a:chExt cx="7238779" cy="2771775"/>
          </a:xfrm>
        </p:grpSpPr>
        <p:graphicFrame>
          <p:nvGraphicFramePr>
            <p:cNvPr id="15" name="개체 14">
              <a:extLst>
                <a:ext uri="{FF2B5EF4-FFF2-40B4-BE49-F238E27FC236}">
                  <a16:creationId xmlns:a16="http://schemas.microsoft.com/office/drawing/2014/main" id="{818372C2-4561-4A1A-A90A-A8691A070C5F}"/>
                </a:ext>
              </a:extLst>
            </p:cNvPr>
            <p:cNvGraphicFramePr>
              <a:graphicFrameLocks noChangeAspect="1"/>
            </p:cNvGraphicFramePr>
            <p:nvPr>
              <p:extLst>
                <p:ext uri="{D42A27DB-BD31-4B8C-83A1-F6EECF244321}">
                  <p14:modId xmlns:p14="http://schemas.microsoft.com/office/powerpoint/2010/main" val="584046626"/>
                </p:ext>
              </p:extLst>
            </p:nvPr>
          </p:nvGraphicFramePr>
          <p:xfrm>
            <a:off x="1395122" y="11676352"/>
            <a:ext cx="5295900" cy="2771775"/>
          </p:xfrm>
          <a:graphic>
            <a:graphicData uri="http://schemas.openxmlformats.org/presentationml/2006/ole">
              <mc:AlternateContent xmlns:mc="http://schemas.openxmlformats.org/markup-compatibility/2006">
                <mc:Choice xmlns:v="urn:schemas-microsoft-com:vml" Requires="v">
                  <p:oleObj spid="_x0000_s1110" name="Visio" r:id="rId4" imgW="5295922" imgH="2771979" progId="Visio.Drawing.15">
                    <p:embed/>
                  </p:oleObj>
                </mc:Choice>
                <mc:Fallback>
                  <p:oleObj name="Visio" r:id="rId4" imgW="5295922" imgH="2771979" progId="Visio.Drawing.15">
                    <p:embed/>
                    <p:pic>
                      <p:nvPicPr>
                        <p:cNvPr id="0" name=""/>
                        <p:cNvPicPr/>
                        <p:nvPr/>
                      </p:nvPicPr>
                      <p:blipFill>
                        <a:blip r:embed="rId5"/>
                        <a:stretch>
                          <a:fillRect/>
                        </a:stretch>
                      </p:blipFill>
                      <p:spPr>
                        <a:xfrm>
                          <a:off x="1395122" y="11676352"/>
                          <a:ext cx="5295900" cy="2771775"/>
                        </a:xfrm>
                        <a:prstGeom prst="rect">
                          <a:avLst/>
                        </a:prstGeom>
                      </p:spPr>
                    </p:pic>
                  </p:oleObj>
                </mc:Fallback>
              </mc:AlternateContent>
            </a:graphicData>
          </a:graphic>
        </p:graphicFrame>
        <p:sp>
          <p:nvSpPr>
            <p:cNvPr id="11" name="직사각형 10">
              <a:extLst>
                <a:ext uri="{FF2B5EF4-FFF2-40B4-BE49-F238E27FC236}">
                  <a16:creationId xmlns:a16="http://schemas.microsoft.com/office/drawing/2014/main" id="{A12AB8A4-DB15-4F4E-824A-C0DB5A7151FC}"/>
                </a:ext>
              </a:extLst>
            </p:cNvPr>
            <p:cNvSpPr/>
            <p:nvPr/>
          </p:nvSpPr>
          <p:spPr>
            <a:xfrm>
              <a:off x="395453" y="13139007"/>
              <a:ext cx="1039708" cy="461665"/>
            </a:xfrm>
            <a:prstGeom prst="rect">
              <a:avLst/>
            </a:prstGeom>
          </p:spPr>
          <p:txBody>
            <a:bodyPr wrap="none">
              <a:spAutoFit/>
            </a:bodyPr>
            <a:lstStyle/>
            <a:p>
              <a:r>
                <a:rPr lang="en-US" altLang="ko-KR" sz="2400" b="1" dirty="0" err="1">
                  <a:latin typeface="Arial" panose="020B0604020202020204" pitchFamily="34" charset="0"/>
                  <a:cs typeface="Arial" panose="020B0604020202020204" pitchFamily="34" charset="0"/>
                </a:rPr>
                <a:t>V</a:t>
              </a:r>
              <a:r>
                <a:rPr lang="en-US" altLang="ko-KR" sz="2400" b="1" baseline="-25000" dirty="0" err="1">
                  <a:latin typeface="Arial" panose="020B0604020202020204" pitchFamily="34" charset="0"/>
                  <a:cs typeface="Arial" panose="020B0604020202020204" pitchFamily="34" charset="0"/>
                </a:rPr>
                <a:t>res</a:t>
              </a:r>
              <a:r>
                <a:rPr lang="en-US" altLang="ko-KR" sz="2400" b="1" dirty="0">
                  <a:latin typeface="Arial" panose="020B0604020202020204" pitchFamily="34" charset="0"/>
                  <a:cs typeface="Arial" panose="020B0604020202020204" pitchFamily="34" charset="0"/>
                </a:rPr>
                <a:t>(z)</a:t>
              </a:r>
              <a:endParaRPr lang="ko-KR" altLang="en-US" sz="2400" b="1" dirty="0"/>
            </a:p>
          </p:txBody>
        </p:sp>
        <p:sp>
          <p:nvSpPr>
            <p:cNvPr id="198" name="직사각형 197">
              <a:extLst>
                <a:ext uri="{FF2B5EF4-FFF2-40B4-BE49-F238E27FC236}">
                  <a16:creationId xmlns:a16="http://schemas.microsoft.com/office/drawing/2014/main" id="{46678B8B-F987-416E-A48A-8EDF5B335805}"/>
                </a:ext>
              </a:extLst>
            </p:cNvPr>
            <p:cNvSpPr/>
            <p:nvPr/>
          </p:nvSpPr>
          <p:spPr>
            <a:xfrm>
              <a:off x="6639216" y="13343663"/>
              <a:ext cx="995016" cy="461665"/>
            </a:xfrm>
            <a:prstGeom prst="rect">
              <a:avLst/>
            </a:prstGeom>
          </p:spPr>
          <p:txBody>
            <a:bodyPr wrap="none">
              <a:spAutoFit/>
            </a:bodyPr>
            <a:lstStyle/>
            <a:p>
              <a:r>
                <a:rPr lang="en-US" altLang="ko-KR" sz="2400" b="1" dirty="0" err="1">
                  <a:latin typeface="Arial" panose="020B0604020202020204" pitchFamily="34" charset="0"/>
                  <a:cs typeface="Arial" panose="020B0604020202020204" pitchFamily="34" charset="0"/>
                </a:rPr>
                <a:t>V</a:t>
              </a:r>
              <a:r>
                <a:rPr lang="en-US" altLang="ko-KR" sz="2400" b="1" baseline="-25000" dirty="0" err="1">
                  <a:latin typeface="Arial" panose="020B0604020202020204" pitchFamily="34" charset="0"/>
                  <a:cs typeface="Arial" panose="020B0604020202020204" pitchFamily="34" charset="0"/>
                </a:rPr>
                <a:t>int</a:t>
              </a:r>
              <a:r>
                <a:rPr lang="en-US" altLang="ko-KR" sz="2400" b="1" dirty="0">
                  <a:latin typeface="Arial" panose="020B0604020202020204" pitchFamily="34" charset="0"/>
                  <a:cs typeface="Arial" panose="020B0604020202020204" pitchFamily="34" charset="0"/>
                </a:rPr>
                <a:t>(z)</a:t>
              </a:r>
              <a:endParaRPr lang="ko-KR" altLang="en-US" sz="2400" b="1" dirty="0"/>
            </a:p>
          </p:txBody>
        </p:sp>
      </p:grpSp>
      <p:grpSp>
        <p:nvGrpSpPr>
          <p:cNvPr id="14" name="그룹 13">
            <a:extLst>
              <a:ext uri="{FF2B5EF4-FFF2-40B4-BE49-F238E27FC236}">
                <a16:creationId xmlns:a16="http://schemas.microsoft.com/office/drawing/2014/main" id="{4B8DB337-6DD9-4975-A30C-55865E931DEE}"/>
              </a:ext>
            </a:extLst>
          </p:cNvPr>
          <p:cNvGrpSpPr/>
          <p:nvPr/>
        </p:nvGrpSpPr>
        <p:grpSpPr>
          <a:xfrm>
            <a:off x="8083981" y="12312284"/>
            <a:ext cx="6467494" cy="1809750"/>
            <a:chOff x="8083981" y="12388484"/>
            <a:chExt cx="6467494" cy="1809750"/>
          </a:xfrm>
        </p:grpSpPr>
        <p:graphicFrame>
          <p:nvGraphicFramePr>
            <p:cNvPr id="13" name="개체 12">
              <a:extLst>
                <a:ext uri="{FF2B5EF4-FFF2-40B4-BE49-F238E27FC236}">
                  <a16:creationId xmlns:a16="http://schemas.microsoft.com/office/drawing/2014/main" id="{4EA4D2A0-F985-4680-8367-67C4A453A423}"/>
                </a:ext>
              </a:extLst>
            </p:cNvPr>
            <p:cNvGraphicFramePr>
              <a:graphicFrameLocks noChangeAspect="1"/>
            </p:cNvGraphicFramePr>
            <p:nvPr>
              <p:extLst>
                <p:ext uri="{D42A27DB-BD31-4B8C-83A1-F6EECF244321}">
                  <p14:modId xmlns:p14="http://schemas.microsoft.com/office/powerpoint/2010/main" val="2782759372"/>
                </p:ext>
              </p:extLst>
            </p:nvPr>
          </p:nvGraphicFramePr>
          <p:xfrm>
            <a:off x="9123689" y="12388484"/>
            <a:ext cx="4438650" cy="1809750"/>
          </p:xfrm>
          <a:graphic>
            <a:graphicData uri="http://schemas.openxmlformats.org/presentationml/2006/ole">
              <mc:AlternateContent xmlns:mc="http://schemas.openxmlformats.org/markup-compatibility/2006">
                <mc:Choice xmlns:v="urn:schemas-microsoft-com:vml" Requires="v">
                  <p:oleObj spid="_x0000_s1111" name="Visio" r:id="rId6" imgW="4438639" imgH="1809935" progId="Visio.Drawing.15">
                    <p:embed/>
                  </p:oleObj>
                </mc:Choice>
                <mc:Fallback>
                  <p:oleObj name="Visio" r:id="rId6" imgW="4438639" imgH="1809935" progId="Visio.Drawing.15">
                    <p:embed/>
                    <p:pic>
                      <p:nvPicPr>
                        <p:cNvPr id="0" name=""/>
                        <p:cNvPicPr/>
                        <p:nvPr/>
                      </p:nvPicPr>
                      <p:blipFill>
                        <a:blip r:embed="rId7"/>
                        <a:stretch>
                          <a:fillRect/>
                        </a:stretch>
                      </p:blipFill>
                      <p:spPr>
                        <a:xfrm>
                          <a:off x="9123689" y="12388484"/>
                          <a:ext cx="4438650" cy="1809750"/>
                        </a:xfrm>
                        <a:prstGeom prst="rect">
                          <a:avLst/>
                        </a:prstGeom>
                      </p:spPr>
                    </p:pic>
                  </p:oleObj>
                </mc:Fallback>
              </mc:AlternateContent>
            </a:graphicData>
          </a:graphic>
        </p:graphicFrame>
        <p:sp>
          <p:nvSpPr>
            <p:cNvPr id="200" name="직사각형 199">
              <a:extLst>
                <a:ext uri="{FF2B5EF4-FFF2-40B4-BE49-F238E27FC236}">
                  <a16:creationId xmlns:a16="http://schemas.microsoft.com/office/drawing/2014/main" id="{85444E45-F661-4396-8AB0-3CBF204932F9}"/>
                </a:ext>
              </a:extLst>
            </p:cNvPr>
            <p:cNvSpPr/>
            <p:nvPr/>
          </p:nvSpPr>
          <p:spPr>
            <a:xfrm>
              <a:off x="8083981" y="12807109"/>
              <a:ext cx="1039708" cy="461665"/>
            </a:xfrm>
            <a:prstGeom prst="rect">
              <a:avLst/>
            </a:prstGeom>
          </p:spPr>
          <p:txBody>
            <a:bodyPr wrap="none">
              <a:spAutoFit/>
            </a:bodyPr>
            <a:lstStyle/>
            <a:p>
              <a:r>
                <a:rPr lang="en-US" altLang="ko-KR" sz="2400" b="1" dirty="0" err="1">
                  <a:latin typeface="Arial" panose="020B0604020202020204" pitchFamily="34" charset="0"/>
                  <a:cs typeface="Arial" panose="020B0604020202020204" pitchFamily="34" charset="0"/>
                </a:rPr>
                <a:t>V</a:t>
              </a:r>
              <a:r>
                <a:rPr lang="en-US" altLang="ko-KR" sz="2400" b="1" baseline="-25000" dirty="0" err="1">
                  <a:latin typeface="Arial" panose="020B0604020202020204" pitchFamily="34" charset="0"/>
                  <a:cs typeface="Arial" panose="020B0604020202020204" pitchFamily="34" charset="0"/>
                </a:rPr>
                <a:t>res</a:t>
              </a:r>
              <a:r>
                <a:rPr lang="en-US" altLang="ko-KR" sz="2400" b="1" dirty="0">
                  <a:latin typeface="Arial" panose="020B0604020202020204" pitchFamily="34" charset="0"/>
                  <a:cs typeface="Arial" panose="020B0604020202020204" pitchFamily="34" charset="0"/>
                </a:rPr>
                <a:t>(z)</a:t>
              </a:r>
              <a:endParaRPr lang="ko-KR" altLang="en-US" sz="2400" b="1" dirty="0"/>
            </a:p>
          </p:txBody>
        </p:sp>
        <p:sp>
          <p:nvSpPr>
            <p:cNvPr id="201" name="직사각형 200">
              <a:extLst>
                <a:ext uri="{FF2B5EF4-FFF2-40B4-BE49-F238E27FC236}">
                  <a16:creationId xmlns:a16="http://schemas.microsoft.com/office/drawing/2014/main" id="{8250A48C-5342-47AD-85C8-64FDE5649229}"/>
                </a:ext>
              </a:extLst>
            </p:cNvPr>
            <p:cNvSpPr/>
            <p:nvPr/>
          </p:nvSpPr>
          <p:spPr>
            <a:xfrm>
              <a:off x="13556459" y="12807109"/>
              <a:ext cx="995016" cy="461665"/>
            </a:xfrm>
            <a:prstGeom prst="rect">
              <a:avLst/>
            </a:prstGeom>
          </p:spPr>
          <p:txBody>
            <a:bodyPr wrap="none">
              <a:spAutoFit/>
            </a:bodyPr>
            <a:lstStyle/>
            <a:p>
              <a:r>
                <a:rPr lang="en-US" altLang="ko-KR" sz="2400" b="1" dirty="0" err="1">
                  <a:latin typeface="Arial" panose="020B0604020202020204" pitchFamily="34" charset="0"/>
                  <a:cs typeface="Arial" panose="020B0604020202020204" pitchFamily="34" charset="0"/>
                </a:rPr>
                <a:t>V</a:t>
              </a:r>
              <a:r>
                <a:rPr lang="en-US" altLang="ko-KR" sz="2400" b="1" baseline="-25000" dirty="0" err="1">
                  <a:latin typeface="Arial" panose="020B0604020202020204" pitchFamily="34" charset="0"/>
                  <a:cs typeface="Arial" panose="020B0604020202020204" pitchFamily="34" charset="0"/>
                </a:rPr>
                <a:t>int</a:t>
              </a:r>
              <a:r>
                <a:rPr lang="en-US" altLang="ko-KR" sz="2400" b="1" dirty="0">
                  <a:latin typeface="Arial" panose="020B0604020202020204" pitchFamily="34" charset="0"/>
                  <a:cs typeface="Arial" panose="020B0604020202020204" pitchFamily="34" charset="0"/>
                </a:rPr>
                <a:t>(z)</a:t>
              </a:r>
              <a:endParaRPr lang="ko-KR" altLang="en-US" sz="2400" b="1" dirty="0"/>
            </a:p>
          </p:txBody>
        </p:sp>
        <p:sp>
          <p:nvSpPr>
            <p:cNvPr id="202" name="직사각형 201">
              <a:extLst>
                <a:ext uri="{FF2B5EF4-FFF2-40B4-BE49-F238E27FC236}">
                  <a16:creationId xmlns:a16="http://schemas.microsoft.com/office/drawing/2014/main" id="{143B5CD3-EE66-455D-80E2-F0E60BD13620}"/>
                </a:ext>
              </a:extLst>
            </p:cNvPr>
            <p:cNvSpPr/>
            <p:nvPr/>
          </p:nvSpPr>
          <p:spPr>
            <a:xfrm>
              <a:off x="9792588" y="12825735"/>
              <a:ext cx="407484" cy="461665"/>
            </a:xfrm>
            <a:prstGeom prst="rect">
              <a:avLst/>
            </a:prstGeom>
          </p:spPr>
          <p:txBody>
            <a:bodyPr wrap="none">
              <a:spAutoFit/>
            </a:bodyPr>
            <a:lstStyle/>
            <a:p>
              <a:r>
                <a:rPr lang="en-US" altLang="ko-KR" sz="2400" b="1" dirty="0">
                  <a:latin typeface="Arial" panose="020B0604020202020204" pitchFamily="34" charset="0"/>
                  <a:cs typeface="Arial" panose="020B0604020202020204" pitchFamily="34" charset="0"/>
                </a:rPr>
                <a:t>A</a:t>
              </a:r>
              <a:endParaRPr lang="ko-KR" altLang="en-US" sz="2400" b="1" dirty="0"/>
            </a:p>
          </p:txBody>
        </p:sp>
      </p:grpSp>
      <p:sp>
        <p:nvSpPr>
          <p:cNvPr id="203" name="직사각형 202">
            <a:extLst>
              <a:ext uri="{FF2B5EF4-FFF2-40B4-BE49-F238E27FC236}">
                <a16:creationId xmlns:a16="http://schemas.microsoft.com/office/drawing/2014/main" id="{88428987-5317-498C-A270-8E54B387E471}"/>
              </a:ext>
            </a:extLst>
          </p:cNvPr>
          <p:cNvSpPr/>
          <p:nvPr/>
        </p:nvSpPr>
        <p:spPr>
          <a:xfrm>
            <a:off x="9369325" y="14729126"/>
            <a:ext cx="3947377" cy="584775"/>
          </a:xfrm>
          <a:prstGeom prst="rect">
            <a:avLst/>
          </a:prstGeom>
        </p:spPr>
        <p:txBody>
          <a:bodyPr wrap="square">
            <a:spAutoFit/>
          </a:bodyPr>
          <a:lstStyle>
            <a:defPPr>
              <a:defRPr lang="ko-KR"/>
            </a:defPPr>
            <a:lvl1pPr marL="0" algn="l" defTabSz="3507730" rtl="0" eaLnBrk="1" latinLnBrk="1" hangingPunct="1">
              <a:defRPr sz="6905" kern="1200">
                <a:solidFill>
                  <a:schemeClr val="tx1"/>
                </a:solidFill>
                <a:latin typeface="+mn-lt"/>
                <a:ea typeface="+mn-ea"/>
                <a:cs typeface="+mn-cs"/>
              </a:defRPr>
            </a:lvl1pPr>
            <a:lvl2pPr marL="1753865" algn="l" defTabSz="3507730" rtl="0" eaLnBrk="1" latinLnBrk="1" hangingPunct="1">
              <a:defRPr sz="6905" kern="1200">
                <a:solidFill>
                  <a:schemeClr val="tx1"/>
                </a:solidFill>
                <a:latin typeface="+mn-lt"/>
                <a:ea typeface="+mn-ea"/>
                <a:cs typeface="+mn-cs"/>
              </a:defRPr>
            </a:lvl2pPr>
            <a:lvl3pPr marL="3507730" algn="l" defTabSz="3507730" rtl="0" eaLnBrk="1" latinLnBrk="1" hangingPunct="1">
              <a:defRPr sz="6905" kern="1200">
                <a:solidFill>
                  <a:schemeClr val="tx1"/>
                </a:solidFill>
                <a:latin typeface="+mn-lt"/>
                <a:ea typeface="+mn-ea"/>
                <a:cs typeface="+mn-cs"/>
              </a:defRPr>
            </a:lvl3pPr>
            <a:lvl4pPr marL="5261595" algn="l" defTabSz="3507730" rtl="0" eaLnBrk="1" latinLnBrk="1" hangingPunct="1">
              <a:defRPr sz="6905" kern="1200">
                <a:solidFill>
                  <a:schemeClr val="tx1"/>
                </a:solidFill>
                <a:latin typeface="+mn-lt"/>
                <a:ea typeface="+mn-ea"/>
                <a:cs typeface="+mn-cs"/>
              </a:defRPr>
            </a:lvl4pPr>
            <a:lvl5pPr marL="7015460" algn="l" defTabSz="3507730" rtl="0" eaLnBrk="1" latinLnBrk="1" hangingPunct="1">
              <a:defRPr sz="6905" kern="1200">
                <a:solidFill>
                  <a:schemeClr val="tx1"/>
                </a:solidFill>
                <a:latin typeface="+mn-lt"/>
                <a:ea typeface="+mn-ea"/>
                <a:cs typeface="+mn-cs"/>
              </a:defRPr>
            </a:lvl5pPr>
            <a:lvl6pPr marL="8769325" algn="l" defTabSz="3507730" rtl="0" eaLnBrk="1" latinLnBrk="1" hangingPunct="1">
              <a:defRPr sz="6905" kern="1200">
                <a:solidFill>
                  <a:schemeClr val="tx1"/>
                </a:solidFill>
                <a:latin typeface="+mn-lt"/>
                <a:ea typeface="+mn-ea"/>
                <a:cs typeface="+mn-cs"/>
              </a:defRPr>
            </a:lvl6pPr>
            <a:lvl7pPr marL="10523190" algn="l" defTabSz="3507730" rtl="0" eaLnBrk="1" latinLnBrk="1" hangingPunct="1">
              <a:defRPr sz="6905" kern="1200">
                <a:solidFill>
                  <a:schemeClr val="tx1"/>
                </a:solidFill>
                <a:latin typeface="+mn-lt"/>
                <a:ea typeface="+mn-ea"/>
                <a:cs typeface="+mn-cs"/>
              </a:defRPr>
            </a:lvl7pPr>
            <a:lvl8pPr marL="12277054" algn="l" defTabSz="3507730" rtl="0" eaLnBrk="1" latinLnBrk="1" hangingPunct="1">
              <a:defRPr sz="6905" kern="1200">
                <a:solidFill>
                  <a:schemeClr val="tx1"/>
                </a:solidFill>
                <a:latin typeface="+mn-lt"/>
                <a:ea typeface="+mn-ea"/>
                <a:cs typeface="+mn-cs"/>
              </a:defRPr>
            </a:lvl8pPr>
            <a:lvl9pPr marL="14030919" algn="l" defTabSz="3507730" rtl="0" eaLnBrk="1" latinLnBrk="1" hangingPunct="1">
              <a:defRPr sz="6905" kern="1200">
                <a:solidFill>
                  <a:schemeClr val="tx1"/>
                </a:solidFill>
                <a:latin typeface="+mn-lt"/>
                <a:ea typeface="+mn-ea"/>
                <a:cs typeface="+mn-cs"/>
              </a:defRPr>
            </a:lvl9pPr>
          </a:lstStyle>
          <a:p>
            <a:pPr algn="ctr"/>
            <a:r>
              <a:rPr lang="en-US" altLang="ko-KR" sz="3200" b="1" dirty="0">
                <a:latin typeface="Arial" panose="020B0604020202020204" pitchFamily="34" charset="0"/>
                <a:cs typeface="Arial" panose="020B0604020202020204" pitchFamily="34" charset="0"/>
              </a:rPr>
              <a:t>Passive integrator</a:t>
            </a:r>
            <a:endParaRPr lang="ko-KR" altLang="en-US" sz="3200" b="1" dirty="0">
              <a:latin typeface="Arial" panose="020B0604020202020204" pitchFamily="34" charset="0"/>
              <a:cs typeface="Arial" panose="020B0604020202020204" pitchFamily="34" charset="0"/>
            </a:endParaRPr>
          </a:p>
        </p:txBody>
      </p:sp>
      <p:sp>
        <p:nvSpPr>
          <p:cNvPr id="204" name="직사각형 203">
            <a:extLst>
              <a:ext uri="{FF2B5EF4-FFF2-40B4-BE49-F238E27FC236}">
                <a16:creationId xmlns:a16="http://schemas.microsoft.com/office/drawing/2014/main" id="{54154C06-A754-4106-A782-503DD3D93A81}"/>
              </a:ext>
            </a:extLst>
          </p:cNvPr>
          <p:cNvSpPr/>
          <p:nvPr/>
        </p:nvSpPr>
        <p:spPr>
          <a:xfrm>
            <a:off x="210356" y="20764158"/>
            <a:ext cx="14729788" cy="5437194"/>
          </a:xfrm>
          <a:prstGeom prst="rect">
            <a:avLst/>
          </a:prstGeom>
        </p:spPr>
        <p:txBody>
          <a:bodyPr wrap="square">
            <a:spAutoFit/>
          </a:bodyPr>
          <a:lstStyle>
            <a:defPPr>
              <a:defRPr lang="ko-KR"/>
            </a:defPPr>
            <a:lvl1pPr marL="0" algn="l" defTabSz="3507730" rtl="0" eaLnBrk="1" latinLnBrk="1" hangingPunct="1">
              <a:defRPr sz="6905" kern="1200">
                <a:solidFill>
                  <a:schemeClr val="tx1"/>
                </a:solidFill>
                <a:latin typeface="+mn-lt"/>
                <a:ea typeface="+mn-ea"/>
                <a:cs typeface="+mn-cs"/>
              </a:defRPr>
            </a:lvl1pPr>
            <a:lvl2pPr marL="1753865" algn="l" defTabSz="3507730" rtl="0" eaLnBrk="1" latinLnBrk="1" hangingPunct="1">
              <a:defRPr sz="6905" kern="1200">
                <a:solidFill>
                  <a:schemeClr val="tx1"/>
                </a:solidFill>
                <a:latin typeface="+mn-lt"/>
                <a:ea typeface="+mn-ea"/>
                <a:cs typeface="+mn-cs"/>
              </a:defRPr>
            </a:lvl2pPr>
            <a:lvl3pPr marL="3507730" algn="l" defTabSz="3507730" rtl="0" eaLnBrk="1" latinLnBrk="1" hangingPunct="1">
              <a:defRPr sz="6905" kern="1200">
                <a:solidFill>
                  <a:schemeClr val="tx1"/>
                </a:solidFill>
                <a:latin typeface="+mn-lt"/>
                <a:ea typeface="+mn-ea"/>
                <a:cs typeface="+mn-cs"/>
              </a:defRPr>
            </a:lvl3pPr>
            <a:lvl4pPr marL="5261595" algn="l" defTabSz="3507730" rtl="0" eaLnBrk="1" latinLnBrk="1" hangingPunct="1">
              <a:defRPr sz="6905" kern="1200">
                <a:solidFill>
                  <a:schemeClr val="tx1"/>
                </a:solidFill>
                <a:latin typeface="+mn-lt"/>
                <a:ea typeface="+mn-ea"/>
                <a:cs typeface="+mn-cs"/>
              </a:defRPr>
            </a:lvl4pPr>
            <a:lvl5pPr marL="7015460" algn="l" defTabSz="3507730" rtl="0" eaLnBrk="1" latinLnBrk="1" hangingPunct="1">
              <a:defRPr sz="6905" kern="1200">
                <a:solidFill>
                  <a:schemeClr val="tx1"/>
                </a:solidFill>
                <a:latin typeface="+mn-lt"/>
                <a:ea typeface="+mn-ea"/>
                <a:cs typeface="+mn-cs"/>
              </a:defRPr>
            </a:lvl5pPr>
            <a:lvl6pPr marL="8769325" algn="l" defTabSz="3507730" rtl="0" eaLnBrk="1" latinLnBrk="1" hangingPunct="1">
              <a:defRPr sz="6905" kern="1200">
                <a:solidFill>
                  <a:schemeClr val="tx1"/>
                </a:solidFill>
                <a:latin typeface="+mn-lt"/>
                <a:ea typeface="+mn-ea"/>
                <a:cs typeface="+mn-cs"/>
              </a:defRPr>
            </a:lvl6pPr>
            <a:lvl7pPr marL="10523190" algn="l" defTabSz="3507730" rtl="0" eaLnBrk="1" latinLnBrk="1" hangingPunct="1">
              <a:defRPr sz="6905" kern="1200">
                <a:solidFill>
                  <a:schemeClr val="tx1"/>
                </a:solidFill>
                <a:latin typeface="+mn-lt"/>
                <a:ea typeface="+mn-ea"/>
                <a:cs typeface="+mn-cs"/>
              </a:defRPr>
            </a:lvl7pPr>
            <a:lvl8pPr marL="12277054" algn="l" defTabSz="3507730" rtl="0" eaLnBrk="1" latinLnBrk="1" hangingPunct="1">
              <a:defRPr sz="6905" kern="1200">
                <a:solidFill>
                  <a:schemeClr val="tx1"/>
                </a:solidFill>
                <a:latin typeface="+mn-lt"/>
                <a:ea typeface="+mn-ea"/>
                <a:cs typeface="+mn-cs"/>
              </a:defRPr>
            </a:lvl8pPr>
            <a:lvl9pPr marL="14030919" algn="l" defTabSz="3507730" rtl="0" eaLnBrk="1" latinLnBrk="1" hangingPunct="1">
              <a:defRPr sz="6905" kern="1200">
                <a:solidFill>
                  <a:schemeClr val="tx1"/>
                </a:solidFill>
                <a:latin typeface="+mn-lt"/>
                <a:ea typeface="+mn-ea"/>
                <a:cs typeface="+mn-cs"/>
              </a:defRPr>
            </a:lvl9pPr>
          </a:lstStyle>
          <a:p>
            <a:pPr marL="457200" indent="-457200" algn="just">
              <a:lnSpc>
                <a:spcPts val="4200"/>
              </a:lnSpc>
              <a:buFont typeface="Arial" panose="020B0604020202020204" pitchFamily="34" charset="0"/>
              <a:buChar char="•"/>
            </a:pPr>
            <a:r>
              <a:rPr lang="en-US" altLang="ko-KR" sz="3200" dirty="0">
                <a:latin typeface="Arial" panose="020B0604020202020204" pitchFamily="34" charset="0"/>
                <a:cs typeface="Arial" panose="020B0604020202020204" pitchFamily="34" charset="0"/>
              </a:rPr>
              <a:t>Integrator in SAR ADC is mostly based on </a:t>
            </a:r>
            <a:r>
              <a:rPr lang="en-US" altLang="ko-KR" sz="3200" u="sng" dirty="0">
                <a:latin typeface="Arial" panose="020B0604020202020204" pitchFamily="34" charset="0"/>
                <a:cs typeface="Arial" panose="020B0604020202020204" pitchFamily="34" charset="0"/>
              </a:rPr>
              <a:t>switched capacitor</a:t>
            </a:r>
            <a:r>
              <a:rPr lang="en-US" altLang="ko-KR" sz="3200" dirty="0">
                <a:latin typeface="Arial" panose="020B0604020202020204" pitchFamily="34" charset="0"/>
                <a:cs typeface="Arial" panose="020B0604020202020204" pitchFamily="34" charset="0"/>
              </a:rPr>
              <a:t> techniques.</a:t>
            </a:r>
          </a:p>
          <a:p>
            <a:pPr marL="457200" indent="-457200" algn="just">
              <a:lnSpc>
                <a:spcPts val="4200"/>
              </a:lnSpc>
              <a:buFont typeface="Arial" panose="020B0604020202020204" pitchFamily="34" charset="0"/>
              <a:buChar char="•"/>
            </a:pPr>
            <a:r>
              <a:rPr lang="en-US" altLang="ko-KR" sz="3200" u="sng" dirty="0">
                <a:latin typeface="Arial" panose="020B0604020202020204" pitchFamily="34" charset="0"/>
                <a:cs typeface="Arial" panose="020B0604020202020204" pitchFamily="34" charset="0"/>
              </a:rPr>
              <a:t>Leakage current</a:t>
            </a:r>
            <a:r>
              <a:rPr lang="en-US" altLang="ko-KR" sz="3200" dirty="0">
                <a:latin typeface="Arial" panose="020B0604020202020204" pitchFamily="34" charset="0"/>
                <a:cs typeface="Arial" panose="020B0604020202020204" pitchFamily="34" charset="0"/>
              </a:rPr>
              <a:t> such as sub-threshold leakage and gate leakage can affect the stored voltage in the integration capacitor.</a:t>
            </a:r>
          </a:p>
          <a:p>
            <a:pPr marL="457200" indent="-457200" algn="just">
              <a:lnSpc>
                <a:spcPts val="4200"/>
              </a:lnSpc>
              <a:buFont typeface="Arial" panose="020B0604020202020204" pitchFamily="34" charset="0"/>
              <a:buChar char="•"/>
            </a:pPr>
            <a:r>
              <a:rPr lang="en-US" altLang="ko-KR" sz="3200" dirty="0">
                <a:latin typeface="Arial" panose="020B0604020202020204" pitchFamily="34" charset="0"/>
                <a:cs typeface="Arial" panose="020B0604020202020204" pitchFamily="34" charset="0"/>
              </a:rPr>
              <a:t>Leakage current effects is getting worse when the length of the process is shorter, and the operating frequency is low.</a:t>
            </a:r>
          </a:p>
          <a:p>
            <a:pPr marL="457200" indent="-457200" algn="just">
              <a:lnSpc>
                <a:spcPts val="4200"/>
              </a:lnSpc>
              <a:buFont typeface="Arial" panose="020B0604020202020204" pitchFamily="34" charset="0"/>
              <a:buChar char="•"/>
            </a:pPr>
            <a:r>
              <a:rPr lang="en-US" altLang="ko-KR" sz="3200" dirty="0">
                <a:latin typeface="Arial" panose="020B0604020202020204" pitchFamily="34" charset="0"/>
                <a:cs typeface="Arial" panose="020B0604020202020204" pitchFamily="34" charset="0"/>
              </a:rPr>
              <a:t>Sub-threshold leakage current can be suppressed by </a:t>
            </a:r>
            <a:r>
              <a:rPr lang="en-US" altLang="ko-KR" sz="3200" u="sng" dirty="0">
                <a:latin typeface="Arial" panose="020B0604020202020204" pitchFamily="34" charset="0"/>
                <a:cs typeface="Arial" panose="020B0604020202020204" pitchFamily="34" charset="0"/>
              </a:rPr>
              <a:t>adjusting the body bias to negative</a:t>
            </a:r>
            <a:r>
              <a:rPr lang="en-US" altLang="ko-KR" sz="3200" dirty="0">
                <a:latin typeface="Arial" panose="020B0604020202020204" pitchFamily="34" charset="0"/>
                <a:cs typeface="Arial" panose="020B0604020202020204" pitchFamily="34" charset="0"/>
              </a:rPr>
              <a:t> which results higher threshold voltage.</a:t>
            </a:r>
          </a:p>
          <a:p>
            <a:pPr marL="457200" indent="-457200" algn="just">
              <a:lnSpc>
                <a:spcPts val="4200"/>
              </a:lnSpc>
              <a:buFont typeface="Arial" panose="020B0604020202020204" pitchFamily="34" charset="0"/>
              <a:buChar char="•"/>
            </a:pPr>
            <a:r>
              <a:rPr lang="en-US" altLang="ko-KR" sz="3200" dirty="0">
                <a:latin typeface="Arial" panose="020B0604020202020204" pitchFamily="34" charset="0"/>
                <a:cs typeface="Arial" panose="020B0604020202020204" pitchFamily="34" charset="0"/>
              </a:rPr>
              <a:t>High threshold voltage can degrade the speed of the switch which can disturb the settling behavior of the switched capacitor integrator.</a:t>
            </a:r>
          </a:p>
          <a:p>
            <a:pPr marL="457200" indent="-457200" algn="just">
              <a:lnSpc>
                <a:spcPts val="4200"/>
              </a:lnSpc>
              <a:buFont typeface="Arial" panose="020B0604020202020204" pitchFamily="34" charset="0"/>
              <a:buChar char="•"/>
            </a:pPr>
            <a:r>
              <a:rPr lang="en-US" altLang="ko-KR" sz="3200" u="sng" dirty="0">
                <a:latin typeface="Arial" panose="020B0604020202020204" pitchFamily="34" charset="0"/>
                <a:cs typeface="Arial" panose="020B0604020202020204" pitchFamily="34" charset="0"/>
              </a:rPr>
              <a:t>Dynamic body biasing</a:t>
            </a:r>
            <a:r>
              <a:rPr lang="en-US" altLang="ko-KR" sz="3200" dirty="0">
                <a:latin typeface="Arial" panose="020B0604020202020204" pitchFamily="34" charset="0"/>
                <a:cs typeface="Arial" panose="020B0604020202020204" pitchFamily="34" charset="0"/>
              </a:rPr>
              <a:t> should be implanted to satisfy both characteristics.</a:t>
            </a:r>
          </a:p>
        </p:txBody>
      </p:sp>
      <p:sp>
        <p:nvSpPr>
          <p:cNvPr id="205" name="직사각형 204">
            <a:extLst>
              <a:ext uri="{FF2B5EF4-FFF2-40B4-BE49-F238E27FC236}">
                <a16:creationId xmlns:a16="http://schemas.microsoft.com/office/drawing/2014/main" id="{77B28B4F-14AE-443F-8408-20958C76EFDA}"/>
              </a:ext>
            </a:extLst>
          </p:cNvPr>
          <p:cNvSpPr/>
          <p:nvPr/>
        </p:nvSpPr>
        <p:spPr>
          <a:xfrm>
            <a:off x="195611" y="20151364"/>
            <a:ext cx="14744533" cy="584775"/>
          </a:xfrm>
          <a:prstGeom prst="rect">
            <a:avLst/>
          </a:prstGeom>
        </p:spPr>
        <p:txBody>
          <a:bodyPr wrap="square">
            <a:spAutoFit/>
          </a:bodyPr>
          <a:lstStyle>
            <a:defPPr>
              <a:defRPr lang="ko-KR"/>
            </a:defPPr>
            <a:lvl1pPr marL="0" algn="l" defTabSz="3507730" rtl="0" eaLnBrk="1" latinLnBrk="1" hangingPunct="1">
              <a:defRPr sz="6905" kern="1200">
                <a:solidFill>
                  <a:schemeClr val="tx1"/>
                </a:solidFill>
                <a:latin typeface="+mn-lt"/>
                <a:ea typeface="+mn-ea"/>
                <a:cs typeface="+mn-cs"/>
              </a:defRPr>
            </a:lvl1pPr>
            <a:lvl2pPr marL="1753865" algn="l" defTabSz="3507730" rtl="0" eaLnBrk="1" latinLnBrk="1" hangingPunct="1">
              <a:defRPr sz="6905" kern="1200">
                <a:solidFill>
                  <a:schemeClr val="tx1"/>
                </a:solidFill>
                <a:latin typeface="+mn-lt"/>
                <a:ea typeface="+mn-ea"/>
                <a:cs typeface="+mn-cs"/>
              </a:defRPr>
            </a:lvl2pPr>
            <a:lvl3pPr marL="3507730" algn="l" defTabSz="3507730" rtl="0" eaLnBrk="1" latinLnBrk="1" hangingPunct="1">
              <a:defRPr sz="6905" kern="1200">
                <a:solidFill>
                  <a:schemeClr val="tx1"/>
                </a:solidFill>
                <a:latin typeface="+mn-lt"/>
                <a:ea typeface="+mn-ea"/>
                <a:cs typeface="+mn-cs"/>
              </a:defRPr>
            </a:lvl3pPr>
            <a:lvl4pPr marL="5261595" algn="l" defTabSz="3507730" rtl="0" eaLnBrk="1" latinLnBrk="1" hangingPunct="1">
              <a:defRPr sz="6905" kern="1200">
                <a:solidFill>
                  <a:schemeClr val="tx1"/>
                </a:solidFill>
                <a:latin typeface="+mn-lt"/>
                <a:ea typeface="+mn-ea"/>
                <a:cs typeface="+mn-cs"/>
              </a:defRPr>
            </a:lvl4pPr>
            <a:lvl5pPr marL="7015460" algn="l" defTabSz="3507730" rtl="0" eaLnBrk="1" latinLnBrk="1" hangingPunct="1">
              <a:defRPr sz="6905" kern="1200">
                <a:solidFill>
                  <a:schemeClr val="tx1"/>
                </a:solidFill>
                <a:latin typeface="+mn-lt"/>
                <a:ea typeface="+mn-ea"/>
                <a:cs typeface="+mn-cs"/>
              </a:defRPr>
            </a:lvl5pPr>
            <a:lvl6pPr marL="8769325" algn="l" defTabSz="3507730" rtl="0" eaLnBrk="1" latinLnBrk="1" hangingPunct="1">
              <a:defRPr sz="6905" kern="1200">
                <a:solidFill>
                  <a:schemeClr val="tx1"/>
                </a:solidFill>
                <a:latin typeface="+mn-lt"/>
                <a:ea typeface="+mn-ea"/>
                <a:cs typeface="+mn-cs"/>
              </a:defRPr>
            </a:lvl6pPr>
            <a:lvl7pPr marL="10523190" algn="l" defTabSz="3507730" rtl="0" eaLnBrk="1" latinLnBrk="1" hangingPunct="1">
              <a:defRPr sz="6905" kern="1200">
                <a:solidFill>
                  <a:schemeClr val="tx1"/>
                </a:solidFill>
                <a:latin typeface="+mn-lt"/>
                <a:ea typeface="+mn-ea"/>
                <a:cs typeface="+mn-cs"/>
              </a:defRPr>
            </a:lvl7pPr>
            <a:lvl8pPr marL="12277054" algn="l" defTabSz="3507730" rtl="0" eaLnBrk="1" latinLnBrk="1" hangingPunct="1">
              <a:defRPr sz="6905" kern="1200">
                <a:solidFill>
                  <a:schemeClr val="tx1"/>
                </a:solidFill>
                <a:latin typeface="+mn-lt"/>
                <a:ea typeface="+mn-ea"/>
                <a:cs typeface="+mn-cs"/>
              </a:defRPr>
            </a:lvl8pPr>
            <a:lvl9pPr marL="14030919" algn="l" defTabSz="3507730" rtl="0" eaLnBrk="1" latinLnBrk="1" hangingPunct="1">
              <a:defRPr sz="6905" kern="1200">
                <a:solidFill>
                  <a:schemeClr val="tx1"/>
                </a:solidFill>
                <a:latin typeface="+mn-lt"/>
                <a:ea typeface="+mn-ea"/>
                <a:cs typeface="+mn-cs"/>
              </a:defRPr>
            </a:lvl9pPr>
          </a:lstStyle>
          <a:p>
            <a:pPr algn="ctr"/>
            <a:r>
              <a:rPr lang="en-US" altLang="ko-KR" sz="3200" b="1" dirty="0">
                <a:latin typeface="Arial" panose="020B0604020202020204" pitchFamily="34" charset="0"/>
                <a:cs typeface="Arial" panose="020B0604020202020204" pitchFamily="34" charset="0"/>
              </a:rPr>
              <a:t>Leakage current in MOS</a:t>
            </a:r>
            <a:endParaRPr lang="ko-KR" altLang="en-US" sz="3200" b="1" dirty="0">
              <a:latin typeface="Arial" panose="020B0604020202020204" pitchFamily="34" charset="0"/>
              <a:cs typeface="Arial" panose="020B0604020202020204" pitchFamily="34" charset="0"/>
            </a:endParaRPr>
          </a:p>
        </p:txBody>
      </p:sp>
      <p:graphicFrame>
        <p:nvGraphicFramePr>
          <p:cNvPr id="19" name="개체 18">
            <a:extLst>
              <a:ext uri="{FF2B5EF4-FFF2-40B4-BE49-F238E27FC236}">
                <a16:creationId xmlns:a16="http://schemas.microsoft.com/office/drawing/2014/main" id="{4E9CAB79-A401-478F-A319-8C97A2996FC4}"/>
              </a:ext>
            </a:extLst>
          </p:cNvPr>
          <p:cNvGraphicFramePr>
            <a:graphicFrameLocks noChangeAspect="1"/>
          </p:cNvGraphicFramePr>
          <p:nvPr>
            <p:extLst>
              <p:ext uri="{D42A27DB-BD31-4B8C-83A1-F6EECF244321}">
                <p14:modId xmlns:p14="http://schemas.microsoft.com/office/powerpoint/2010/main" val="4024768415"/>
              </p:ext>
            </p:extLst>
          </p:nvPr>
        </p:nvGraphicFramePr>
        <p:xfrm>
          <a:off x="5333944" y="17507215"/>
          <a:ext cx="4600575" cy="2466975"/>
        </p:xfrm>
        <a:graphic>
          <a:graphicData uri="http://schemas.openxmlformats.org/presentationml/2006/ole">
            <mc:AlternateContent xmlns:mc="http://schemas.openxmlformats.org/markup-compatibility/2006">
              <mc:Choice xmlns:v="urn:schemas-microsoft-com:vml" Requires="v">
                <p:oleObj spid="_x0000_s1112" name="Visio" r:id="rId8" imgW="4600559" imgH="2467043" progId="Visio.Drawing.15">
                  <p:embed/>
                </p:oleObj>
              </mc:Choice>
              <mc:Fallback>
                <p:oleObj name="Visio" r:id="rId8" imgW="4600559" imgH="2467043" progId="Visio.Drawing.15">
                  <p:embed/>
                  <p:pic>
                    <p:nvPicPr>
                      <p:cNvPr id="0" name=""/>
                      <p:cNvPicPr/>
                      <p:nvPr/>
                    </p:nvPicPr>
                    <p:blipFill>
                      <a:blip r:embed="rId9"/>
                      <a:stretch>
                        <a:fillRect/>
                      </a:stretch>
                    </p:blipFill>
                    <p:spPr>
                      <a:xfrm>
                        <a:off x="5333944" y="17507215"/>
                        <a:ext cx="4600575" cy="2466975"/>
                      </a:xfrm>
                      <a:prstGeom prst="rect">
                        <a:avLst/>
                      </a:prstGeom>
                    </p:spPr>
                  </p:pic>
                </p:oleObj>
              </mc:Fallback>
            </mc:AlternateContent>
          </a:graphicData>
        </a:graphic>
      </p:graphicFrame>
      <p:sp>
        <p:nvSpPr>
          <p:cNvPr id="206" name="직사각형 205">
            <a:extLst>
              <a:ext uri="{FF2B5EF4-FFF2-40B4-BE49-F238E27FC236}">
                <a16:creationId xmlns:a16="http://schemas.microsoft.com/office/drawing/2014/main" id="{B1ACB548-1A3B-47CA-9FB1-0A53E9D3F47D}"/>
              </a:ext>
            </a:extLst>
          </p:cNvPr>
          <p:cNvSpPr/>
          <p:nvPr/>
        </p:nvSpPr>
        <p:spPr>
          <a:xfrm>
            <a:off x="8697183" y="18251766"/>
            <a:ext cx="551754" cy="461665"/>
          </a:xfrm>
          <a:prstGeom prst="rect">
            <a:avLst/>
          </a:prstGeom>
        </p:spPr>
        <p:txBody>
          <a:bodyPr wrap="none">
            <a:spAutoFit/>
          </a:bodyPr>
          <a:lstStyle/>
          <a:p>
            <a:r>
              <a:rPr lang="en-US" altLang="ko-KR" sz="2400" b="1" dirty="0">
                <a:latin typeface="Arial" panose="020B0604020202020204" pitchFamily="34" charset="0"/>
                <a:cs typeface="Arial" panose="020B0604020202020204" pitchFamily="34" charset="0"/>
              </a:rPr>
              <a:t>n+</a:t>
            </a:r>
            <a:endParaRPr lang="ko-KR" altLang="en-US" sz="2400" b="1" dirty="0"/>
          </a:p>
        </p:txBody>
      </p:sp>
      <p:sp>
        <p:nvSpPr>
          <p:cNvPr id="207" name="직사각형 206">
            <a:extLst>
              <a:ext uri="{FF2B5EF4-FFF2-40B4-BE49-F238E27FC236}">
                <a16:creationId xmlns:a16="http://schemas.microsoft.com/office/drawing/2014/main" id="{B7988DF4-565D-47B3-94E3-E8196D3FC66A}"/>
              </a:ext>
            </a:extLst>
          </p:cNvPr>
          <p:cNvSpPr/>
          <p:nvPr/>
        </p:nvSpPr>
        <p:spPr>
          <a:xfrm>
            <a:off x="6038708" y="18251766"/>
            <a:ext cx="551754" cy="461665"/>
          </a:xfrm>
          <a:prstGeom prst="rect">
            <a:avLst/>
          </a:prstGeom>
        </p:spPr>
        <p:txBody>
          <a:bodyPr wrap="none">
            <a:spAutoFit/>
          </a:bodyPr>
          <a:lstStyle/>
          <a:p>
            <a:r>
              <a:rPr lang="en-US" altLang="ko-KR" sz="2400" b="1" dirty="0">
                <a:latin typeface="Arial" panose="020B0604020202020204" pitchFamily="34" charset="0"/>
                <a:cs typeface="Arial" panose="020B0604020202020204" pitchFamily="34" charset="0"/>
              </a:rPr>
              <a:t>n+</a:t>
            </a:r>
            <a:endParaRPr lang="ko-KR" altLang="en-US" sz="2400" b="1" dirty="0"/>
          </a:p>
        </p:txBody>
      </p:sp>
      <p:sp>
        <p:nvSpPr>
          <p:cNvPr id="208" name="직사각형 207">
            <a:extLst>
              <a:ext uri="{FF2B5EF4-FFF2-40B4-BE49-F238E27FC236}">
                <a16:creationId xmlns:a16="http://schemas.microsoft.com/office/drawing/2014/main" id="{98007EA2-BEEE-4A8F-8822-AB4144DCA38B}"/>
              </a:ext>
            </a:extLst>
          </p:cNvPr>
          <p:cNvSpPr/>
          <p:nvPr/>
        </p:nvSpPr>
        <p:spPr>
          <a:xfrm>
            <a:off x="8500594" y="19161834"/>
            <a:ext cx="891591" cy="369332"/>
          </a:xfrm>
          <a:prstGeom prst="rect">
            <a:avLst/>
          </a:prstGeom>
        </p:spPr>
        <p:txBody>
          <a:bodyPr wrap="none">
            <a:spAutoFit/>
          </a:bodyPr>
          <a:lstStyle/>
          <a:p>
            <a:r>
              <a:rPr lang="en-US" altLang="ko-KR" sz="1800" b="1" dirty="0" err="1">
                <a:solidFill>
                  <a:srgbClr val="7030A0"/>
                </a:solidFill>
                <a:latin typeface="Arial" panose="020B0604020202020204" pitchFamily="34" charset="0"/>
                <a:cs typeface="Arial" panose="020B0604020202020204" pitchFamily="34" charset="0"/>
              </a:rPr>
              <a:t>I</a:t>
            </a:r>
            <a:r>
              <a:rPr lang="en-US" altLang="ko-KR" sz="1800" b="1" baseline="-25000" dirty="0" err="1">
                <a:solidFill>
                  <a:srgbClr val="7030A0"/>
                </a:solidFill>
                <a:latin typeface="Arial" panose="020B0604020202020204" pitchFamily="34" charset="0"/>
                <a:cs typeface="Arial" panose="020B0604020202020204" pitchFamily="34" charset="0"/>
              </a:rPr>
              <a:t>Junction</a:t>
            </a:r>
            <a:endParaRPr lang="ko-KR" altLang="en-US" sz="1800" b="1" baseline="-25000" dirty="0">
              <a:solidFill>
                <a:srgbClr val="7030A0"/>
              </a:solidFill>
            </a:endParaRPr>
          </a:p>
        </p:txBody>
      </p:sp>
      <p:sp>
        <p:nvSpPr>
          <p:cNvPr id="210" name="직사각형 209">
            <a:extLst>
              <a:ext uri="{FF2B5EF4-FFF2-40B4-BE49-F238E27FC236}">
                <a16:creationId xmlns:a16="http://schemas.microsoft.com/office/drawing/2014/main" id="{81A63435-098B-4DCA-A566-EE32B9AFAA0F}"/>
              </a:ext>
            </a:extLst>
          </p:cNvPr>
          <p:cNvSpPr/>
          <p:nvPr/>
        </p:nvSpPr>
        <p:spPr>
          <a:xfrm>
            <a:off x="5940274" y="19161834"/>
            <a:ext cx="891591" cy="369332"/>
          </a:xfrm>
          <a:prstGeom prst="rect">
            <a:avLst/>
          </a:prstGeom>
        </p:spPr>
        <p:txBody>
          <a:bodyPr wrap="none">
            <a:spAutoFit/>
          </a:bodyPr>
          <a:lstStyle/>
          <a:p>
            <a:r>
              <a:rPr lang="en-US" altLang="ko-KR" sz="1800" b="1" dirty="0" err="1">
                <a:solidFill>
                  <a:srgbClr val="7030A0"/>
                </a:solidFill>
                <a:latin typeface="Arial" panose="020B0604020202020204" pitchFamily="34" charset="0"/>
                <a:cs typeface="Arial" panose="020B0604020202020204" pitchFamily="34" charset="0"/>
              </a:rPr>
              <a:t>I</a:t>
            </a:r>
            <a:r>
              <a:rPr lang="en-US" altLang="ko-KR" sz="1800" b="1" baseline="-25000" dirty="0" err="1">
                <a:solidFill>
                  <a:srgbClr val="7030A0"/>
                </a:solidFill>
                <a:latin typeface="Arial" panose="020B0604020202020204" pitchFamily="34" charset="0"/>
                <a:cs typeface="Arial" panose="020B0604020202020204" pitchFamily="34" charset="0"/>
              </a:rPr>
              <a:t>Junction</a:t>
            </a:r>
            <a:endParaRPr lang="ko-KR" altLang="en-US" sz="1800" b="1" baseline="-25000" dirty="0">
              <a:solidFill>
                <a:srgbClr val="7030A0"/>
              </a:solidFill>
            </a:endParaRPr>
          </a:p>
        </p:txBody>
      </p:sp>
      <p:sp>
        <p:nvSpPr>
          <p:cNvPr id="211" name="직사각형 210">
            <a:extLst>
              <a:ext uri="{FF2B5EF4-FFF2-40B4-BE49-F238E27FC236}">
                <a16:creationId xmlns:a16="http://schemas.microsoft.com/office/drawing/2014/main" id="{4C2E9261-EAA7-4B42-B0B8-1F9945A1C2F9}"/>
              </a:ext>
            </a:extLst>
          </p:cNvPr>
          <p:cNvSpPr/>
          <p:nvPr/>
        </p:nvSpPr>
        <p:spPr>
          <a:xfrm>
            <a:off x="7022079" y="18618415"/>
            <a:ext cx="1293944" cy="369332"/>
          </a:xfrm>
          <a:prstGeom prst="rect">
            <a:avLst/>
          </a:prstGeom>
        </p:spPr>
        <p:txBody>
          <a:bodyPr wrap="none">
            <a:spAutoFit/>
          </a:bodyPr>
          <a:lstStyle/>
          <a:p>
            <a:pPr algn="ctr"/>
            <a:r>
              <a:rPr lang="en-US" altLang="ko-KR" sz="1800" b="1" dirty="0" err="1">
                <a:solidFill>
                  <a:srgbClr val="FF0000"/>
                </a:solidFill>
                <a:latin typeface="Arial" panose="020B0604020202020204" pitchFamily="34" charset="0"/>
                <a:cs typeface="Arial" panose="020B0604020202020204" pitchFamily="34" charset="0"/>
              </a:rPr>
              <a:t>I</a:t>
            </a:r>
            <a:r>
              <a:rPr lang="en-US" altLang="ko-KR" sz="1800" b="1" baseline="-25000" dirty="0" err="1">
                <a:solidFill>
                  <a:srgbClr val="FF0000"/>
                </a:solidFill>
                <a:latin typeface="Arial" panose="020B0604020202020204" pitchFamily="34" charset="0"/>
                <a:cs typeface="Arial" panose="020B0604020202020204" pitchFamily="34" charset="0"/>
              </a:rPr>
              <a:t>sub</a:t>
            </a:r>
            <a:r>
              <a:rPr lang="en-US" altLang="ko-KR" sz="1800" b="1" baseline="-25000" dirty="0">
                <a:solidFill>
                  <a:srgbClr val="FF0000"/>
                </a:solidFill>
                <a:latin typeface="Arial" panose="020B0604020202020204" pitchFamily="34" charset="0"/>
                <a:cs typeface="Arial" panose="020B0604020202020204" pitchFamily="34" charset="0"/>
              </a:rPr>
              <a:t>-threshold</a:t>
            </a:r>
            <a:endParaRPr lang="ko-KR" altLang="en-US" sz="1800" b="1" baseline="-25000" dirty="0">
              <a:solidFill>
                <a:srgbClr val="FF0000"/>
              </a:solidFill>
            </a:endParaRPr>
          </a:p>
        </p:txBody>
      </p:sp>
      <p:sp>
        <p:nvSpPr>
          <p:cNvPr id="212" name="직사각형 211">
            <a:extLst>
              <a:ext uri="{FF2B5EF4-FFF2-40B4-BE49-F238E27FC236}">
                <a16:creationId xmlns:a16="http://schemas.microsoft.com/office/drawing/2014/main" id="{67564977-0B25-43D7-B6BF-DD01609C4DFA}"/>
              </a:ext>
            </a:extLst>
          </p:cNvPr>
          <p:cNvSpPr/>
          <p:nvPr/>
        </p:nvSpPr>
        <p:spPr>
          <a:xfrm>
            <a:off x="7180870" y="17122768"/>
            <a:ext cx="976358" cy="369332"/>
          </a:xfrm>
          <a:prstGeom prst="rect">
            <a:avLst/>
          </a:prstGeom>
        </p:spPr>
        <p:txBody>
          <a:bodyPr wrap="none">
            <a:spAutoFit/>
          </a:bodyPr>
          <a:lstStyle/>
          <a:p>
            <a:pPr algn="ctr"/>
            <a:r>
              <a:rPr lang="en-US" altLang="ko-KR" sz="1800" b="1" dirty="0" err="1">
                <a:solidFill>
                  <a:srgbClr val="0000FF"/>
                </a:solidFill>
                <a:latin typeface="Arial" panose="020B0604020202020204" pitchFamily="34" charset="0"/>
                <a:cs typeface="Arial" panose="020B0604020202020204" pitchFamily="34" charset="0"/>
              </a:rPr>
              <a:t>I</a:t>
            </a:r>
            <a:r>
              <a:rPr lang="en-US" altLang="ko-KR" sz="1800" b="1" baseline="-25000" dirty="0" err="1">
                <a:solidFill>
                  <a:srgbClr val="0000FF"/>
                </a:solidFill>
                <a:latin typeface="Arial" panose="020B0604020202020204" pitchFamily="34" charset="0"/>
                <a:cs typeface="Arial" panose="020B0604020202020204" pitchFamily="34" charset="0"/>
              </a:rPr>
              <a:t>Tunneling</a:t>
            </a:r>
            <a:endParaRPr lang="ko-KR" altLang="en-US" sz="1800" b="1" baseline="-25000" dirty="0">
              <a:solidFill>
                <a:srgbClr val="0000FF"/>
              </a:solidFill>
            </a:endParaRPr>
          </a:p>
        </p:txBody>
      </p:sp>
      <p:sp>
        <p:nvSpPr>
          <p:cNvPr id="214" name="직사각형 213">
            <a:extLst>
              <a:ext uri="{FF2B5EF4-FFF2-40B4-BE49-F238E27FC236}">
                <a16:creationId xmlns:a16="http://schemas.microsoft.com/office/drawing/2014/main" id="{B1308BA3-621F-4660-8E11-ECC6CF4C38CB}"/>
              </a:ext>
            </a:extLst>
          </p:cNvPr>
          <p:cNvSpPr/>
          <p:nvPr/>
        </p:nvSpPr>
        <p:spPr>
          <a:xfrm>
            <a:off x="5375746" y="19463241"/>
            <a:ext cx="1861407" cy="461665"/>
          </a:xfrm>
          <a:prstGeom prst="rect">
            <a:avLst/>
          </a:prstGeom>
        </p:spPr>
        <p:txBody>
          <a:bodyPr wrap="none">
            <a:spAutoFit/>
          </a:bodyPr>
          <a:lstStyle/>
          <a:p>
            <a:r>
              <a:rPr lang="en-US" altLang="ko-KR" sz="2400" b="1" dirty="0">
                <a:latin typeface="Arial" panose="020B0604020202020204" pitchFamily="34" charset="0"/>
                <a:cs typeface="Arial" panose="020B0604020202020204" pitchFamily="34" charset="0"/>
              </a:rPr>
              <a:t>p-substrate</a:t>
            </a:r>
            <a:endParaRPr lang="ko-KR" altLang="en-US" sz="2400" b="1" dirty="0"/>
          </a:p>
        </p:txBody>
      </p:sp>
      <p:pic>
        <p:nvPicPr>
          <p:cNvPr id="23" name="그림 22">
            <a:extLst>
              <a:ext uri="{FF2B5EF4-FFF2-40B4-BE49-F238E27FC236}">
                <a16:creationId xmlns:a16="http://schemas.microsoft.com/office/drawing/2014/main" id="{A0D55FDD-95F7-4BBE-9EA2-6362DEE1024E}"/>
              </a:ext>
            </a:extLst>
          </p:cNvPr>
          <p:cNvPicPr>
            <a:picLocks noChangeAspect="1"/>
          </p:cNvPicPr>
          <p:nvPr/>
        </p:nvPicPr>
        <p:blipFill>
          <a:blip r:embed="rId10"/>
          <a:stretch>
            <a:fillRect/>
          </a:stretch>
        </p:blipFill>
        <p:spPr>
          <a:xfrm>
            <a:off x="22924995" y="20618391"/>
            <a:ext cx="6725217" cy="5400000"/>
          </a:xfrm>
          <a:prstGeom prst="rect">
            <a:avLst/>
          </a:prstGeom>
        </p:spPr>
      </p:pic>
      <p:pic>
        <p:nvPicPr>
          <p:cNvPr id="25" name="그림 24">
            <a:extLst>
              <a:ext uri="{FF2B5EF4-FFF2-40B4-BE49-F238E27FC236}">
                <a16:creationId xmlns:a16="http://schemas.microsoft.com/office/drawing/2014/main" id="{26C0FBCF-A925-4754-BCF7-3D8557EDE4EC}"/>
              </a:ext>
            </a:extLst>
          </p:cNvPr>
          <p:cNvPicPr>
            <a:picLocks noChangeAspect="1"/>
          </p:cNvPicPr>
          <p:nvPr/>
        </p:nvPicPr>
        <p:blipFill>
          <a:blip r:embed="rId11"/>
          <a:stretch>
            <a:fillRect/>
          </a:stretch>
        </p:blipFill>
        <p:spPr>
          <a:xfrm>
            <a:off x="15630801" y="20597530"/>
            <a:ext cx="7103858" cy="5400000"/>
          </a:xfrm>
          <a:prstGeom prst="rect">
            <a:avLst/>
          </a:prstGeom>
        </p:spPr>
      </p:pic>
      <p:pic>
        <p:nvPicPr>
          <p:cNvPr id="26" name="그림 25">
            <a:extLst>
              <a:ext uri="{FF2B5EF4-FFF2-40B4-BE49-F238E27FC236}">
                <a16:creationId xmlns:a16="http://schemas.microsoft.com/office/drawing/2014/main" id="{87087590-DA11-4C82-9358-7CFC52EB2BBD}"/>
              </a:ext>
            </a:extLst>
          </p:cNvPr>
          <p:cNvPicPr>
            <a:picLocks noChangeAspect="1"/>
          </p:cNvPicPr>
          <p:nvPr/>
        </p:nvPicPr>
        <p:blipFill>
          <a:blip r:embed="rId12"/>
          <a:stretch>
            <a:fillRect/>
          </a:stretch>
        </p:blipFill>
        <p:spPr>
          <a:xfrm>
            <a:off x="21971239" y="11745760"/>
            <a:ext cx="7449958" cy="5938019"/>
          </a:xfrm>
          <a:prstGeom prst="rect">
            <a:avLst/>
          </a:prstGeom>
        </p:spPr>
      </p:pic>
      <p:sp>
        <p:nvSpPr>
          <p:cNvPr id="286" name="모서리가 둥근 직사각형 27">
            <a:extLst>
              <a:ext uri="{FF2B5EF4-FFF2-40B4-BE49-F238E27FC236}">
                <a16:creationId xmlns:a16="http://schemas.microsoft.com/office/drawing/2014/main" id="{1160D957-7A2B-4BFC-9437-307887CC5343}"/>
              </a:ext>
            </a:extLst>
          </p:cNvPr>
          <p:cNvSpPr/>
          <p:nvPr/>
        </p:nvSpPr>
        <p:spPr>
          <a:xfrm>
            <a:off x="7367411" y="38627250"/>
            <a:ext cx="15612127" cy="1080000"/>
          </a:xfrm>
          <a:prstGeom prst="roundRect">
            <a:avLst>
              <a:gd name="adj" fmla="val 10052"/>
            </a:avLst>
          </a:prstGeom>
          <a:solidFill>
            <a:srgbClr val="AED369"/>
          </a:solidFill>
          <a:ln w="63500">
            <a:noFill/>
            <a:miter lim="800000"/>
            <a:headEnd/>
            <a:tailEnd/>
          </a:ln>
          <a:effectLst/>
        </p:spPr>
        <p:txBody>
          <a:bodyPr vert="horz" wrap="none" lIns="91440" tIns="45720" rIns="91440" bIns="45720" numCol="1" anchor="ctr" anchorCtr="0" compatLnSpc="1">
            <a:prstTxWarp prst="textNoShape">
              <a:avLst/>
            </a:prstTxWarp>
          </a:bodyPr>
          <a:lstStyle>
            <a:defPPr>
              <a:defRPr lang="ko-KR"/>
            </a:defPPr>
            <a:lvl1pPr marL="0" algn="l" defTabSz="3507730" rtl="0" eaLnBrk="1" latinLnBrk="1" hangingPunct="1">
              <a:defRPr sz="6905" kern="1200">
                <a:solidFill>
                  <a:schemeClr val="tx1"/>
                </a:solidFill>
                <a:latin typeface="+mn-lt"/>
                <a:ea typeface="+mn-ea"/>
                <a:cs typeface="+mn-cs"/>
              </a:defRPr>
            </a:lvl1pPr>
            <a:lvl2pPr marL="1753865" algn="l" defTabSz="3507730" rtl="0" eaLnBrk="1" latinLnBrk="1" hangingPunct="1">
              <a:defRPr sz="6905" kern="1200">
                <a:solidFill>
                  <a:schemeClr val="tx1"/>
                </a:solidFill>
                <a:latin typeface="+mn-lt"/>
                <a:ea typeface="+mn-ea"/>
                <a:cs typeface="+mn-cs"/>
              </a:defRPr>
            </a:lvl2pPr>
            <a:lvl3pPr marL="3507730" algn="l" defTabSz="3507730" rtl="0" eaLnBrk="1" latinLnBrk="1" hangingPunct="1">
              <a:defRPr sz="6905" kern="1200">
                <a:solidFill>
                  <a:schemeClr val="tx1"/>
                </a:solidFill>
                <a:latin typeface="+mn-lt"/>
                <a:ea typeface="+mn-ea"/>
                <a:cs typeface="+mn-cs"/>
              </a:defRPr>
            </a:lvl3pPr>
            <a:lvl4pPr marL="5261595" algn="l" defTabSz="3507730" rtl="0" eaLnBrk="1" latinLnBrk="1" hangingPunct="1">
              <a:defRPr sz="6905" kern="1200">
                <a:solidFill>
                  <a:schemeClr val="tx1"/>
                </a:solidFill>
                <a:latin typeface="+mn-lt"/>
                <a:ea typeface="+mn-ea"/>
                <a:cs typeface="+mn-cs"/>
              </a:defRPr>
            </a:lvl4pPr>
            <a:lvl5pPr marL="7015460" algn="l" defTabSz="3507730" rtl="0" eaLnBrk="1" latinLnBrk="1" hangingPunct="1">
              <a:defRPr sz="6905" kern="1200">
                <a:solidFill>
                  <a:schemeClr val="tx1"/>
                </a:solidFill>
                <a:latin typeface="+mn-lt"/>
                <a:ea typeface="+mn-ea"/>
                <a:cs typeface="+mn-cs"/>
              </a:defRPr>
            </a:lvl5pPr>
            <a:lvl6pPr marL="8769325" algn="l" defTabSz="3507730" rtl="0" eaLnBrk="1" latinLnBrk="1" hangingPunct="1">
              <a:defRPr sz="6905" kern="1200">
                <a:solidFill>
                  <a:schemeClr val="tx1"/>
                </a:solidFill>
                <a:latin typeface="+mn-lt"/>
                <a:ea typeface="+mn-ea"/>
                <a:cs typeface="+mn-cs"/>
              </a:defRPr>
            </a:lvl6pPr>
            <a:lvl7pPr marL="10523190" algn="l" defTabSz="3507730" rtl="0" eaLnBrk="1" latinLnBrk="1" hangingPunct="1">
              <a:defRPr sz="6905" kern="1200">
                <a:solidFill>
                  <a:schemeClr val="tx1"/>
                </a:solidFill>
                <a:latin typeface="+mn-lt"/>
                <a:ea typeface="+mn-ea"/>
                <a:cs typeface="+mn-cs"/>
              </a:defRPr>
            </a:lvl7pPr>
            <a:lvl8pPr marL="12277054" algn="l" defTabSz="3507730" rtl="0" eaLnBrk="1" latinLnBrk="1" hangingPunct="1">
              <a:defRPr sz="6905" kern="1200">
                <a:solidFill>
                  <a:schemeClr val="tx1"/>
                </a:solidFill>
                <a:latin typeface="+mn-lt"/>
                <a:ea typeface="+mn-ea"/>
                <a:cs typeface="+mn-cs"/>
              </a:defRPr>
            </a:lvl8pPr>
            <a:lvl9pPr marL="14030919" algn="l" defTabSz="3507730" rtl="0" eaLnBrk="1" latinLnBrk="1" hangingPunct="1">
              <a:defRPr sz="6905" kern="1200">
                <a:solidFill>
                  <a:schemeClr val="tx1"/>
                </a:solidFill>
                <a:latin typeface="+mn-lt"/>
                <a:ea typeface="+mn-ea"/>
                <a:cs typeface="+mn-cs"/>
              </a:defRPr>
            </a:lvl9pPr>
          </a:lstStyle>
          <a:p>
            <a:pPr algn="ctr" defTabSz="914400"/>
            <a:r>
              <a:rPr lang="en-US" altLang="ko-KR" sz="5200" b="1" dirty="0">
                <a:solidFill>
                  <a:schemeClr val="bg1"/>
                </a:solidFill>
                <a:latin typeface="Arial" pitchFamily="34" charset="0"/>
                <a:ea typeface="굴림" pitchFamily="50" charset="-127"/>
                <a:cs typeface="Arial" pitchFamily="34" charset="0"/>
              </a:rPr>
              <a:t>Acknowledgement</a:t>
            </a:r>
            <a:endParaRPr lang="ko-KR" altLang="en-US" sz="5200" b="1" dirty="0">
              <a:solidFill>
                <a:schemeClr val="bg1"/>
              </a:solidFill>
              <a:latin typeface="Arial" pitchFamily="34" charset="0"/>
              <a:ea typeface="굴림" pitchFamily="50" charset="-127"/>
              <a:cs typeface="Arial" pitchFamily="34" charset="0"/>
            </a:endParaRPr>
          </a:p>
        </p:txBody>
      </p:sp>
      <p:sp>
        <p:nvSpPr>
          <p:cNvPr id="287" name="직사각형 286">
            <a:extLst>
              <a:ext uri="{FF2B5EF4-FFF2-40B4-BE49-F238E27FC236}">
                <a16:creationId xmlns:a16="http://schemas.microsoft.com/office/drawing/2014/main" id="{6EF0F96F-4A68-451D-BA61-8911A500EDF2}"/>
              </a:ext>
            </a:extLst>
          </p:cNvPr>
          <p:cNvSpPr/>
          <p:nvPr/>
        </p:nvSpPr>
        <p:spPr>
          <a:xfrm>
            <a:off x="284931" y="39943838"/>
            <a:ext cx="29705351" cy="589713"/>
          </a:xfrm>
          <a:prstGeom prst="rect">
            <a:avLst/>
          </a:prstGeom>
        </p:spPr>
        <p:txBody>
          <a:bodyPr wrap="square">
            <a:spAutoFit/>
          </a:bodyPr>
          <a:lstStyle>
            <a:defPPr>
              <a:defRPr lang="ko-KR"/>
            </a:defPPr>
            <a:lvl1pPr marL="0" algn="l" defTabSz="3507730" rtl="0" eaLnBrk="1" latinLnBrk="1" hangingPunct="1">
              <a:defRPr sz="6905" kern="1200">
                <a:solidFill>
                  <a:schemeClr val="tx1"/>
                </a:solidFill>
                <a:latin typeface="+mn-lt"/>
                <a:ea typeface="+mn-ea"/>
                <a:cs typeface="+mn-cs"/>
              </a:defRPr>
            </a:lvl1pPr>
            <a:lvl2pPr marL="1753865" algn="l" defTabSz="3507730" rtl="0" eaLnBrk="1" latinLnBrk="1" hangingPunct="1">
              <a:defRPr sz="6905" kern="1200">
                <a:solidFill>
                  <a:schemeClr val="tx1"/>
                </a:solidFill>
                <a:latin typeface="+mn-lt"/>
                <a:ea typeface="+mn-ea"/>
                <a:cs typeface="+mn-cs"/>
              </a:defRPr>
            </a:lvl2pPr>
            <a:lvl3pPr marL="3507730" algn="l" defTabSz="3507730" rtl="0" eaLnBrk="1" latinLnBrk="1" hangingPunct="1">
              <a:defRPr sz="6905" kern="1200">
                <a:solidFill>
                  <a:schemeClr val="tx1"/>
                </a:solidFill>
                <a:latin typeface="+mn-lt"/>
                <a:ea typeface="+mn-ea"/>
                <a:cs typeface="+mn-cs"/>
              </a:defRPr>
            </a:lvl3pPr>
            <a:lvl4pPr marL="5261595" algn="l" defTabSz="3507730" rtl="0" eaLnBrk="1" latinLnBrk="1" hangingPunct="1">
              <a:defRPr sz="6905" kern="1200">
                <a:solidFill>
                  <a:schemeClr val="tx1"/>
                </a:solidFill>
                <a:latin typeface="+mn-lt"/>
                <a:ea typeface="+mn-ea"/>
                <a:cs typeface="+mn-cs"/>
              </a:defRPr>
            </a:lvl4pPr>
            <a:lvl5pPr marL="7015460" algn="l" defTabSz="3507730" rtl="0" eaLnBrk="1" latinLnBrk="1" hangingPunct="1">
              <a:defRPr sz="6905" kern="1200">
                <a:solidFill>
                  <a:schemeClr val="tx1"/>
                </a:solidFill>
                <a:latin typeface="+mn-lt"/>
                <a:ea typeface="+mn-ea"/>
                <a:cs typeface="+mn-cs"/>
              </a:defRPr>
            </a:lvl5pPr>
            <a:lvl6pPr marL="8769325" algn="l" defTabSz="3507730" rtl="0" eaLnBrk="1" latinLnBrk="1" hangingPunct="1">
              <a:defRPr sz="6905" kern="1200">
                <a:solidFill>
                  <a:schemeClr val="tx1"/>
                </a:solidFill>
                <a:latin typeface="+mn-lt"/>
                <a:ea typeface="+mn-ea"/>
                <a:cs typeface="+mn-cs"/>
              </a:defRPr>
            </a:lvl6pPr>
            <a:lvl7pPr marL="10523190" algn="l" defTabSz="3507730" rtl="0" eaLnBrk="1" latinLnBrk="1" hangingPunct="1">
              <a:defRPr sz="6905" kern="1200">
                <a:solidFill>
                  <a:schemeClr val="tx1"/>
                </a:solidFill>
                <a:latin typeface="+mn-lt"/>
                <a:ea typeface="+mn-ea"/>
                <a:cs typeface="+mn-cs"/>
              </a:defRPr>
            </a:lvl7pPr>
            <a:lvl8pPr marL="12277054" algn="l" defTabSz="3507730" rtl="0" eaLnBrk="1" latinLnBrk="1" hangingPunct="1">
              <a:defRPr sz="6905" kern="1200">
                <a:solidFill>
                  <a:schemeClr val="tx1"/>
                </a:solidFill>
                <a:latin typeface="+mn-lt"/>
                <a:ea typeface="+mn-ea"/>
                <a:cs typeface="+mn-cs"/>
              </a:defRPr>
            </a:lvl8pPr>
            <a:lvl9pPr marL="14030919" algn="l" defTabSz="3507730" rtl="0" eaLnBrk="1" latinLnBrk="1" hangingPunct="1">
              <a:defRPr sz="6905" kern="1200">
                <a:solidFill>
                  <a:schemeClr val="tx1"/>
                </a:solidFill>
                <a:latin typeface="+mn-lt"/>
                <a:ea typeface="+mn-ea"/>
                <a:cs typeface="+mn-cs"/>
              </a:defRPr>
            </a:lvl9pPr>
          </a:lstStyle>
          <a:p>
            <a:pPr marL="457200" indent="-457200" algn="just">
              <a:lnSpc>
                <a:spcPts val="4200"/>
              </a:lnSpc>
              <a:buFont typeface="Arial" panose="020B0604020202020204" pitchFamily="34" charset="0"/>
              <a:buChar char="•"/>
            </a:pPr>
            <a:r>
              <a:rPr lang="en-US" altLang="ko-KR" sz="3200" dirty="0">
                <a:latin typeface="Arial" panose="020B0604020202020204" pitchFamily="34" charset="0"/>
                <a:cs typeface="Arial" panose="020B0604020202020204" pitchFamily="34" charset="0"/>
              </a:rPr>
              <a:t>The chip fabrication and EDA tool were supported by the IC Design Education Center (IDEC), Korea.</a:t>
            </a:r>
          </a:p>
        </p:txBody>
      </p:sp>
      <p:sp>
        <p:nvSpPr>
          <p:cNvPr id="290" name="직사각형 289">
            <a:extLst>
              <a:ext uri="{FF2B5EF4-FFF2-40B4-BE49-F238E27FC236}">
                <a16:creationId xmlns:a16="http://schemas.microsoft.com/office/drawing/2014/main" id="{7E745088-C97E-46EA-B7C9-F1D9DC043A75}"/>
              </a:ext>
            </a:extLst>
          </p:cNvPr>
          <p:cNvSpPr/>
          <p:nvPr/>
        </p:nvSpPr>
        <p:spPr>
          <a:xfrm>
            <a:off x="284931" y="35753549"/>
            <a:ext cx="29705351" cy="2205540"/>
          </a:xfrm>
          <a:prstGeom prst="rect">
            <a:avLst/>
          </a:prstGeom>
        </p:spPr>
        <p:txBody>
          <a:bodyPr wrap="square">
            <a:spAutoFit/>
          </a:bodyPr>
          <a:lstStyle>
            <a:defPPr>
              <a:defRPr lang="ko-KR"/>
            </a:defPPr>
            <a:lvl1pPr marL="0" algn="l" defTabSz="3507730" rtl="0" eaLnBrk="1" latinLnBrk="1" hangingPunct="1">
              <a:defRPr sz="6905" kern="1200">
                <a:solidFill>
                  <a:schemeClr val="tx1"/>
                </a:solidFill>
                <a:latin typeface="+mn-lt"/>
                <a:ea typeface="+mn-ea"/>
                <a:cs typeface="+mn-cs"/>
              </a:defRPr>
            </a:lvl1pPr>
            <a:lvl2pPr marL="1753865" algn="l" defTabSz="3507730" rtl="0" eaLnBrk="1" latinLnBrk="1" hangingPunct="1">
              <a:defRPr sz="6905" kern="1200">
                <a:solidFill>
                  <a:schemeClr val="tx1"/>
                </a:solidFill>
                <a:latin typeface="+mn-lt"/>
                <a:ea typeface="+mn-ea"/>
                <a:cs typeface="+mn-cs"/>
              </a:defRPr>
            </a:lvl2pPr>
            <a:lvl3pPr marL="3507730" algn="l" defTabSz="3507730" rtl="0" eaLnBrk="1" latinLnBrk="1" hangingPunct="1">
              <a:defRPr sz="6905" kern="1200">
                <a:solidFill>
                  <a:schemeClr val="tx1"/>
                </a:solidFill>
                <a:latin typeface="+mn-lt"/>
                <a:ea typeface="+mn-ea"/>
                <a:cs typeface="+mn-cs"/>
              </a:defRPr>
            </a:lvl3pPr>
            <a:lvl4pPr marL="5261595" algn="l" defTabSz="3507730" rtl="0" eaLnBrk="1" latinLnBrk="1" hangingPunct="1">
              <a:defRPr sz="6905" kern="1200">
                <a:solidFill>
                  <a:schemeClr val="tx1"/>
                </a:solidFill>
                <a:latin typeface="+mn-lt"/>
                <a:ea typeface="+mn-ea"/>
                <a:cs typeface="+mn-cs"/>
              </a:defRPr>
            </a:lvl4pPr>
            <a:lvl5pPr marL="7015460" algn="l" defTabSz="3507730" rtl="0" eaLnBrk="1" latinLnBrk="1" hangingPunct="1">
              <a:defRPr sz="6905" kern="1200">
                <a:solidFill>
                  <a:schemeClr val="tx1"/>
                </a:solidFill>
                <a:latin typeface="+mn-lt"/>
                <a:ea typeface="+mn-ea"/>
                <a:cs typeface="+mn-cs"/>
              </a:defRPr>
            </a:lvl5pPr>
            <a:lvl6pPr marL="8769325" algn="l" defTabSz="3507730" rtl="0" eaLnBrk="1" latinLnBrk="1" hangingPunct="1">
              <a:defRPr sz="6905" kern="1200">
                <a:solidFill>
                  <a:schemeClr val="tx1"/>
                </a:solidFill>
                <a:latin typeface="+mn-lt"/>
                <a:ea typeface="+mn-ea"/>
                <a:cs typeface="+mn-cs"/>
              </a:defRPr>
            </a:lvl6pPr>
            <a:lvl7pPr marL="10523190" algn="l" defTabSz="3507730" rtl="0" eaLnBrk="1" latinLnBrk="1" hangingPunct="1">
              <a:defRPr sz="6905" kern="1200">
                <a:solidFill>
                  <a:schemeClr val="tx1"/>
                </a:solidFill>
                <a:latin typeface="+mn-lt"/>
                <a:ea typeface="+mn-ea"/>
                <a:cs typeface="+mn-cs"/>
              </a:defRPr>
            </a:lvl7pPr>
            <a:lvl8pPr marL="12277054" algn="l" defTabSz="3507730" rtl="0" eaLnBrk="1" latinLnBrk="1" hangingPunct="1">
              <a:defRPr sz="6905" kern="1200">
                <a:solidFill>
                  <a:schemeClr val="tx1"/>
                </a:solidFill>
                <a:latin typeface="+mn-lt"/>
                <a:ea typeface="+mn-ea"/>
                <a:cs typeface="+mn-cs"/>
              </a:defRPr>
            </a:lvl8pPr>
            <a:lvl9pPr marL="14030919" algn="l" defTabSz="3507730" rtl="0" eaLnBrk="1" latinLnBrk="1" hangingPunct="1">
              <a:defRPr sz="6905" kern="1200">
                <a:solidFill>
                  <a:schemeClr val="tx1"/>
                </a:solidFill>
                <a:latin typeface="+mn-lt"/>
                <a:ea typeface="+mn-ea"/>
                <a:cs typeface="+mn-cs"/>
              </a:defRPr>
            </a:lvl9pPr>
          </a:lstStyle>
          <a:p>
            <a:pPr marL="457200" indent="-457200" algn="just">
              <a:lnSpc>
                <a:spcPts val="4200"/>
              </a:lnSpc>
              <a:buFont typeface="Arial" panose="020B0604020202020204" pitchFamily="34" charset="0"/>
              <a:buChar char="•"/>
            </a:pPr>
            <a:r>
              <a:rPr lang="en-US" altLang="ko-KR" sz="3200" dirty="0">
                <a:latin typeface="Arial" panose="020B0604020202020204" pitchFamily="34" charset="0"/>
                <a:cs typeface="Arial" panose="020B0604020202020204" pitchFamily="34" charset="0"/>
              </a:rPr>
              <a:t>In low frequency operating SAR ADC, leakage current can be a serious problem which interrupts the operation of the switched capacitor based integrators.</a:t>
            </a:r>
          </a:p>
          <a:p>
            <a:pPr marL="457200" indent="-457200" algn="just">
              <a:lnSpc>
                <a:spcPts val="4200"/>
              </a:lnSpc>
              <a:buFont typeface="Arial" panose="020B0604020202020204" pitchFamily="34" charset="0"/>
              <a:buChar char="•"/>
            </a:pPr>
            <a:r>
              <a:rPr lang="en-US" altLang="ko-KR" sz="3200" dirty="0">
                <a:latin typeface="Arial" panose="020B0604020202020204" pitchFamily="34" charset="0"/>
                <a:cs typeface="Arial" panose="020B0604020202020204" pitchFamily="34" charset="0"/>
              </a:rPr>
              <a:t>Negative body biasing which is operated dynamically can efficiently lower the effects of the sub-threshold leakage when the switch is off.</a:t>
            </a:r>
          </a:p>
          <a:p>
            <a:pPr marL="457200" indent="-457200" algn="just">
              <a:lnSpc>
                <a:spcPts val="4200"/>
              </a:lnSpc>
              <a:buFont typeface="Arial" panose="020B0604020202020204" pitchFamily="34" charset="0"/>
              <a:buChar char="•"/>
            </a:pPr>
            <a:r>
              <a:rPr lang="en-US" altLang="ko-KR" sz="3200" dirty="0">
                <a:latin typeface="Arial" panose="020B0604020202020204" pitchFamily="34" charset="0"/>
                <a:cs typeface="Arial" panose="020B0604020202020204" pitchFamily="34" charset="0"/>
              </a:rPr>
              <a:t>The proposed IC can improve both SNR and SFDR which can estimate the non-idealities of the ADC.</a:t>
            </a:r>
          </a:p>
          <a:p>
            <a:pPr marL="457200" indent="-457200" algn="just">
              <a:lnSpc>
                <a:spcPts val="4200"/>
              </a:lnSpc>
              <a:buFont typeface="Arial" panose="020B0604020202020204" pitchFamily="34" charset="0"/>
              <a:buChar char="•"/>
            </a:pPr>
            <a:r>
              <a:rPr lang="en-US" altLang="ko-KR" sz="3200" dirty="0">
                <a:latin typeface="Arial" panose="020B0604020202020204" pitchFamily="34" charset="0"/>
                <a:cs typeface="Arial" panose="020B0604020202020204" pitchFamily="34" charset="0"/>
              </a:rPr>
              <a:t>The proposed technique can be further used in the applications that the sub-threshold leakage is significant.</a:t>
            </a:r>
          </a:p>
        </p:txBody>
      </p:sp>
      <p:sp>
        <p:nvSpPr>
          <p:cNvPr id="292" name="사각형: 둥근 모서리 291">
            <a:extLst>
              <a:ext uri="{FF2B5EF4-FFF2-40B4-BE49-F238E27FC236}">
                <a16:creationId xmlns:a16="http://schemas.microsoft.com/office/drawing/2014/main" id="{FDD79E9F-E5A4-486B-89E5-0806A7F3C0C1}"/>
              </a:ext>
            </a:extLst>
          </p:cNvPr>
          <p:cNvSpPr/>
          <p:nvPr/>
        </p:nvSpPr>
        <p:spPr>
          <a:xfrm>
            <a:off x="15242132" y="7347253"/>
            <a:ext cx="14881429" cy="11300641"/>
          </a:xfrm>
          <a:prstGeom prst="roundRect">
            <a:avLst>
              <a:gd name="adj" fmla="val 3685"/>
            </a:avLst>
          </a:prstGeom>
          <a:noFill/>
          <a:ln w="76200">
            <a:solidFill>
              <a:srgbClr val="AED36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94" name="직사각형 293">
            <a:extLst>
              <a:ext uri="{FF2B5EF4-FFF2-40B4-BE49-F238E27FC236}">
                <a16:creationId xmlns:a16="http://schemas.microsoft.com/office/drawing/2014/main" id="{958709EE-E12C-4D8B-B930-AD8A0F43B9F9}"/>
              </a:ext>
            </a:extLst>
          </p:cNvPr>
          <p:cNvSpPr/>
          <p:nvPr/>
        </p:nvSpPr>
        <p:spPr>
          <a:xfrm>
            <a:off x="195611" y="33331310"/>
            <a:ext cx="14744533" cy="584775"/>
          </a:xfrm>
          <a:prstGeom prst="rect">
            <a:avLst/>
          </a:prstGeom>
        </p:spPr>
        <p:txBody>
          <a:bodyPr wrap="square">
            <a:spAutoFit/>
          </a:bodyPr>
          <a:lstStyle>
            <a:defPPr>
              <a:defRPr lang="ko-KR"/>
            </a:defPPr>
            <a:lvl1pPr marL="0" algn="l" defTabSz="3507730" rtl="0" eaLnBrk="1" latinLnBrk="1" hangingPunct="1">
              <a:defRPr sz="6905" kern="1200">
                <a:solidFill>
                  <a:schemeClr val="tx1"/>
                </a:solidFill>
                <a:latin typeface="+mn-lt"/>
                <a:ea typeface="+mn-ea"/>
                <a:cs typeface="+mn-cs"/>
              </a:defRPr>
            </a:lvl1pPr>
            <a:lvl2pPr marL="1753865" algn="l" defTabSz="3507730" rtl="0" eaLnBrk="1" latinLnBrk="1" hangingPunct="1">
              <a:defRPr sz="6905" kern="1200">
                <a:solidFill>
                  <a:schemeClr val="tx1"/>
                </a:solidFill>
                <a:latin typeface="+mn-lt"/>
                <a:ea typeface="+mn-ea"/>
                <a:cs typeface="+mn-cs"/>
              </a:defRPr>
            </a:lvl2pPr>
            <a:lvl3pPr marL="3507730" algn="l" defTabSz="3507730" rtl="0" eaLnBrk="1" latinLnBrk="1" hangingPunct="1">
              <a:defRPr sz="6905" kern="1200">
                <a:solidFill>
                  <a:schemeClr val="tx1"/>
                </a:solidFill>
                <a:latin typeface="+mn-lt"/>
                <a:ea typeface="+mn-ea"/>
                <a:cs typeface="+mn-cs"/>
              </a:defRPr>
            </a:lvl3pPr>
            <a:lvl4pPr marL="5261595" algn="l" defTabSz="3507730" rtl="0" eaLnBrk="1" latinLnBrk="1" hangingPunct="1">
              <a:defRPr sz="6905" kern="1200">
                <a:solidFill>
                  <a:schemeClr val="tx1"/>
                </a:solidFill>
                <a:latin typeface="+mn-lt"/>
                <a:ea typeface="+mn-ea"/>
                <a:cs typeface="+mn-cs"/>
              </a:defRPr>
            </a:lvl4pPr>
            <a:lvl5pPr marL="7015460" algn="l" defTabSz="3507730" rtl="0" eaLnBrk="1" latinLnBrk="1" hangingPunct="1">
              <a:defRPr sz="6905" kern="1200">
                <a:solidFill>
                  <a:schemeClr val="tx1"/>
                </a:solidFill>
                <a:latin typeface="+mn-lt"/>
                <a:ea typeface="+mn-ea"/>
                <a:cs typeface="+mn-cs"/>
              </a:defRPr>
            </a:lvl5pPr>
            <a:lvl6pPr marL="8769325" algn="l" defTabSz="3507730" rtl="0" eaLnBrk="1" latinLnBrk="1" hangingPunct="1">
              <a:defRPr sz="6905" kern="1200">
                <a:solidFill>
                  <a:schemeClr val="tx1"/>
                </a:solidFill>
                <a:latin typeface="+mn-lt"/>
                <a:ea typeface="+mn-ea"/>
                <a:cs typeface="+mn-cs"/>
              </a:defRPr>
            </a:lvl6pPr>
            <a:lvl7pPr marL="10523190" algn="l" defTabSz="3507730" rtl="0" eaLnBrk="1" latinLnBrk="1" hangingPunct="1">
              <a:defRPr sz="6905" kern="1200">
                <a:solidFill>
                  <a:schemeClr val="tx1"/>
                </a:solidFill>
                <a:latin typeface="+mn-lt"/>
                <a:ea typeface="+mn-ea"/>
                <a:cs typeface="+mn-cs"/>
              </a:defRPr>
            </a:lvl7pPr>
            <a:lvl8pPr marL="12277054" algn="l" defTabSz="3507730" rtl="0" eaLnBrk="1" latinLnBrk="1" hangingPunct="1">
              <a:defRPr sz="6905" kern="1200">
                <a:solidFill>
                  <a:schemeClr val="tx1"/>
                </a:solidFill>
                <a:latin typeface="+mn-lt"/>
                <a:ea typeface="+mn-ea"/>
                <a:cs typeface="+mn-cs"/>
              </a:defRPr>
            </a:lvl8pPr>
            <a:lvl9pPr marL="14030919" algn="l" defTabSz="3507730" rtl="0" eaLnBrk="1" latinLnBrk="1" hangingPunct="1">
              <a:defRPr sz="6905" kern="1200">
                <a:solidFill>
                  <a:schemeClr val="tx1"/>
                </a:solidFill>
                <a:latin typeface="+mn-lt"/>
                <a:ea typeface="+mn-ea"/>
                <a:cs typeface="+mn-cs"/>
              </a:defRPr>
            </a:lvl9pPr>
          </a:lstStyle>
          <a:p>
            <a:pPr algn="ctr"/>
            <a:r>
              <a:rPr lang="en-US" altLang="ko-KR" sz="3200" b="1" dirty="0">
                <a:latin typeface="Arial" panose="020B0604020202020204" pitchFamily="34" charset="0"/>
                <a:cs typeface="Arial" panose="020B0604020202020204" pitchFamily="34" charset="0"/>
              </a:rPr>
              <a:t>Block diagram of NS SAR ADC [ISSCC 2019, Y. -Z. Lin]</a:t>
            </a:r>
            <a:endParaRPr lang="ko-KR" altLang="en-US" sz="3200" b="1" dirty="0">
              <a:latin typeface="Arial" panose="020B0604020202020204" pitchFamily="34" charset="0"/>
              <a:cs typeface="Arial" panose="020B0604020202020204" pitchFamily="34" charset="0"/>
            </a:endParaRPr>
          </a:p>
        </p:txBody>
      </p:sp>
      <p:grpSp>
        <p:nvGrpSpPr>
          <p:cNvPr id="30" name="그룹 29">
            <a:extLst>
              <a:ext uri="{FF2B5EF4-FFF2-40B4-BE49-F238E27FC236}">
                <a16:creationId xmlns:a16="http://schemas.microsoft.com/office/drawing/2014/main" id="{FE06AB8E-E1A4-426E-A360-8767475964F6}"/>
              </a:ext>
            </a:extLst>
          </p:cNvPr>
          <p:cNvGrpSpPr/>
          <p:nvPr/>
        </p:nvGrpSpPr>
        <p:grpSpPr>
          <a:xfrm>
            <a:off x="1139268" y="28278781"/>
            <a:ext cx="12978121" cy="4619625"/>
            <a:chOff x="1139268" y="28164481"/>
            <a:chExt cx="12978121" cy="4619625"/>
          </a:xfrm>
        </p:grpSpPr>
        <p:graphicFrame>
          <p:nvGraphicFramePr>
            <p:cNvPr id="29" name="개체 28">
              <a:extLst>
                <a:ext uri="{FF2B5EF4-FFF2-40B4-BE49-F238E27FC236}">
                  <a16:creationId xmlns:a16="http://schemas.microsoft.com/office/drawing/2014/main" id="{0A790167-876B-4BDC-8386-83CC22FB6E37}"/>
                </a:ext>
              </a:extLst>
            </p:cNvPr>
            <p:cNvGraphicFramePr>
              <a:graphicFrameLocks noChangeAspect="1"/>
            </p:cNvGraphicFramePr>
            <p:nvPr>
              <p:extLst>
                <p:ext uri="{D42A27DB-BD31-4B8C-83A1-F6EECF244321}">
                  <p14:modId xmlns:p14="http://schemas.microsoft.com/office/powerpoint/2010/main" val="1914376379"/>
                </p:ext>
              </p:extLst>
            </p:nvPr>
          </p:nvGraphicFramePr>
          <p:xfrm>
            <a:off x="1726900" y="28164481"/>
            <a:ext cx="11696700" cy="4619625"/>
          </p:xfrm>
          <a:graphic>
            <a:graphicData uri="http://schemas.openxmlformats.org/presentationml/2006/ole">
              <mc:AlternateContent xmlns:mc="http://schemas.openxmlformats.org/markup-compatibility/2006">
                <mc:Choice xmlns:v="urn:schemas-microsoft-com:vml" Requires="v">
                  <p:oleObj spid="_x0000_s1113" name="Visio" r:id="rId13" imgW="11696722" imgH="4619703" progId="Visio.Drawing.15">
                    <p:embed/>
                  </p:oleObj>
                </mc:Choice>
                <mc:Fallback>
                  <p:oleObj name="Visio" r:id="rId13" imgW="11696722" imgH="4619703" progId="Visio.Drawing.15">
                    <p:embed/>
                    <p:pic>
                      <p:nvPicPr>
                        <p:cNvPr id="0" name=""/>
                        <p:cNvPicPr/>
                        <p:nvPr/>
                      </p:nvPicPr>
                      <p:blipFill>
                        <a:blip r:embed="rId14"/>
                        <a:stretch>
                          <a:fillRect/>
                        </a:stretch>
                      </p:blipFill>
                      <p:spPr>
                        <a:xfrm>
                          <a:off x="1726900" y="28164481"/>
                          <a:ext cx="11696700" cy="4619625"/>
                        </a:xfrm>
                        <a:prstGeom prst="rect">
                          <a:avLst/>
                        </a:prstGeom>
                      </p:spPr>
                    </p:pic>
                  </p:oleObj>
                </mc:Fallback>
              </mc:AlternateContent>
            </a:graphicData>
          </a:graphic>
        </p:graphicFrame>
        <p:sp>
          <p:nvSpPr>
            <p:cNvPr id="293" name="직사각형 292">
              <a:extLst>
                <a:ext uri="{FF2B5EF4-FFF2-40B4-BE49-F238E27FC236}">
                  <a16:creationId xmlns:a16="http://schemas.microsoft.com/office/drawing/2014/main" id="{3DFCEC77-328E-4BEA-96E8-5A1C41158FDF}"/>
                </a:ext>
              </a:extLst>
            </p:cNvPr>
            <p:cNvSpPr/>
            <p:nvPr/>
          </p:nvSpPr>
          <p:spPr>
            <a:xfrm>
              <a:off x="11121729" y="28503726"/>
              <a:ext cx="312906" cy="369332"/>
            </a:xfrm>
            <a:prstGeom prst="rect">
              <a:avLst/>
            </a:prstGeom>
          </p:spPr>
          <p:txBody>
            <a:bodyPr wrap="none">
              <a:spAutoFit/>
            </a:bodyPr>
            <a:lstStyle/>
            <a:p>
              <a:r>
                <a:rPr lang="en-US" altLang="ko-KR" sz="1800" b="1" dirty="0">
                  <a:latin typeface="Arial" panose="020B0604020202020204" pitchFamily="34" charset="0"/>
                  <a:cs typeface="Arial" panose="020B0604020202020204" pitchFamily="34" charset="0"/>
                </a:rPr>
                <a:t>9</a:t>
              </a:r>
              <a:endParaRPr lang="ko-KR" altLang="en-US" sz="1800" b="1" baseline="-25000" dirty="0"/>
            </a:p>
          </p:txBody>
        </p:sp>
        <p:sp>
          <p:nvSpPr>
            <p:cNvPr id="295" name="직사각형 294">
              <a:extLst>
                <a:ext uri="{FF2B5EF4-FFF2-40B4-BE49-F238E27FC236}">
                  <a16:creationId xmlns:a16="http://schemas.microsoft.com/office/drawing/2014/main" id="{D2D70DD6-7C85-419F-B0BD-FB76F59A7C0A}"/>
                </a:ext>
              </a:extLst>
            </p:cNvPr>
            <p:cNvSpPr/>
            <p:nvPr/>
          </p:nvSpPr>
          <p:spPr>
            <a:xfrm>
              <a:off x="12887029" y="30060228"/>
              <a:ext cx="312906" cy="369332"/>
            </a:xfrm>
            <a:prstGeom prst="rect">
              <a:avLst/>
            </a:prstGeom>
          </p:spPr>
          <p:txBody>
            <a:bodyPr wrap="none">
              <a:spAutoFit/>
            </a:bodyPr>
            <a:lstStyle/>
            <a:p>
              <a:r>
                <a:rPr lang="en-US" altLang="ko-KR" sz="1800" b="1" dirty="0">
                  <a:latin typeface="Arial" panose="020B0604020202020204" pitchFamily="34" charset="0"/>
                  <a:cs typeface="Arial" panose="020B0604020202020204" pitchFamily="34" charset="0"/>
                </a:rPr>
                <a:t>9</a:t>
              </a:r>
              <a:endParaRPr lang="ko-KR" altLang="en-US" sz="1800" b="1" baseline="-25000" dirty="0"/>
            </a:p>
          </p:txBody>
        </p:sp>
        <p:sp>
          <p:nvSpPr>
            <p:cNvPr id="296" name="직사각형 295">
              <a:extLst>
                <a:ext uri="{FF2B5EF4-FFF2-40B4-BE49-F238E27FC236}">
                  <a16:creationId xmlns:a16="http://schemas.microsoft.com/office/drawing/2014/main" id="{3EEF666A-0D7B-4B72-98F7-193E24AE0F62}"/>
                </a:ext>
              </a:extLst>
            </p:cNvPr>
            <p:cNvSpPr/>
            <p:nvPr/>
          </p:nvSpPr>
          <p:spPr>
            <a:xfrm>
              <a:off x="11121729" y="32044095"/>
              <a:ext cx="312906" cy="369332"/>
            </a:xfrm>
            <a:prstGeom prst="rect">
              <a:avLst/>
            </a:prstGeom>
          </p:spPr>
          <p:txBody>
            <a:bodyPr wrap="none">
              <a:spAutoFit/>
            </a:bodyPr>
            <a:lstStyle/>
            <a:p>
              <a:r>
                <a:rPr lang="en-US" altLang="ko-KR" sz="1800" b="1" dirty="0">
                  <a:latin typeface="Arial" panose="020B0604020202020204" pitchFamily="34" charset="0"/>
                  <a:cs typeface="Arial" panose="020B0604020202020204" pitchFamily="34" charset="0"/>
                </a:rPr>
                <a:t>9</a:t>
              </a:r>
              <a:endParaRPr lang="ko-KR" altLang="en-US" sz="1800" b="1" baseline="-25000" dirty="0"/>
            </a:p>
          </p:txBody>
        </p:sp>
        <p:sp>
          <p:nvSpPr>
            <p:cNvPr id="297" name="직사각형 296">
              <a:extLst>
                <a:ext uri="{FF2B5EF4-FFF2-40B4-BE49-F238E27FC236}">
                  <a16:creationId xmlns:a16="http://schemas.microsoft.com/office/drawing/2014/main" id="{E551C6B2-1E2A-473B-9333-DCC311BA1969}"/>
                </a:ext>
              </a:extLst>
            </p:cNvPr>
            <p:cNvSpPr/>
            <p:nvPr/>
          </p:nvSpPr>
          <p:spPr>
            <a:xfrm>
              <a:off x="13390908" y="30243460"/>
              <a:ext cx="726481" cy="461665"/>
            </a:xfrm>
            <a:prstGeom prst="rect">
              <a:avLst/>
            </a:prstGeom>
          </p:spPr>
          <p:txBody>
            <a:bodyPr wrap="none">
              <a:spAutoFit/>
            </a:bodyPr>
            <a:lstStyle/>
            <a:p>
              <a:r>
                <a:rPr lang="en-US" altLang="ko-KR" sz="2400" b="1" dirty="0" err="1">
                  <a:latin typeface="Arial" panose="020B0604020202020204" pitchFamily="34" charset="0"/>
                  <a:cs typeface="Arial" panose="020B0604020202020204" pitchFamily="34" charset="0"/>
                </a:rPr>
                <a:t>D</a:t>
              </a:r>
              <a:r>
                <a:rPr lang="en-US" altLang="ko-KR" sz="2400" b="1" baseline="-25000" dirty="0" err="1">
                  <a:latin typeface="Arial" panose="020B0604020202020204" pitchFamily="34" charset="0"/>
                  <a:cs typeface="Arial" panose="020B0604020202020204" pitchFamily="34" charset="0"/>
                </a:rPr>
                <a:t>out</a:t>
              </a:r>
              <a:endParaRPr lang="ko-KR" altLang="en-US" sz="2400" b="1" baseline="-25000" dirty="0"/>
            </a:p>
          </p:txBody>
        </p:sp>
        <p:sp>
          <p:nvSpPr>
            <p:cNvPr id="298" name="직사각형 297">
              <a:extLst>
                <a:ext uri="{FF2B5EF4-FFF2-40B4-BE49-F238E27FC236}">
                  <a16:creationId xmlns:a16="http://schemas.microsoft.com/office/drawing/2014/main" id="{0CEB5F4E-C6B7-4AB5-8D61-D8190A622960}"/>
                </a:ext>
              </a:extLst>
            </p:cNvPr>
            <p:cNvSpPr/>
            <p:nvPr/>
          </p:nvSpPr>
          <p:spPr>
            <a:xfrm>
              <a:off x="6899607" y="29974895"/>
              <a:ext cx="1178528" cy="369332"/>
            </a:xfrm>
            <a:prstGeom prst="rect">
              <a:avLst/>
            </a:prstGeom>
          </p:spPr>
          <p:txBody>
            <a:bodyPr wrap="none">
              <a:spAutoFit/>
            </a:bodyPr>
            <a:lstStyle/>
            <a:p>
              <a:r>
                <a:rPr lang="el-GR" altLang="ko-KR" sz="1800" b="1" dirty="0">
                  <a:solidFill>
                    <a:srgbClr val="0000FF"/>
                  </a:solidFill>
                  <a:latin typeface="Arial" panose="020B0604020202020204" pitchFamily="34" charset="0"/>
                  <a:cs typeface="Arial" panose="020B0604020202020204" pitchFamily="34" charset="0"/>
                </a:rPr>
                <a:t>Φ1 </a:t>
              </a:r>
              <a:r>
                <a:rPr lang="ko-KR" altLang="en-US" sz="1800" b="1" dirty="0">
                  <a:solidFill>
                    <a:srgbClr val="0000FF"/>
                  </a:solidFill>
                  <a:latin typeface="Arial" panose="020B0604020202020204" pitchFamily="34" charset="0"/>
                  <a:cs typeface="Arial" panose="020B0604020202020204" pitchFamily="34" charset="0"/>
                </a:rPr>
                <a:t>↔ </a:t>
              </a:r>
              <a:r>
                <a:rPr lang="el-GR" altLang="ko-KR" sz="1800" b="1" dirty="0">
                  <a:solidFill>
                    <a:srgbClr val="0000FF"/>
                  </a:solidFill>
                  <a:latin typeface="Arial" panose="020B0604020202020204" pitchFamily="34" charset="0"/>
                  <a:cs typeface="Arial" panose="020B0604020202020204" pitchFamily="34" charset="0"/>
                </a:rPr>
                <a:t>Φ2</a:t>
              </a:r>
              <a:endParaRPr lang="ko-KR" altLang="en-US" sz="1800" b="1" baseline="-25000" dirty="0">
                <a:solidFill>
                  <a:srgbClr val="0000FF"/>
                </a:solidFill>
                <a:latin typeface="Arial" panose="020B0604020202020204" pitchFamily="34" charset="0"/>
                <a:cs typeface="Arial" panose="020B0604020202020204" pitchFamily="34" charset="0"/>
              </a:endParaRPr>
            </a:p>
          </p:txBody>
        </p:sp>
        <p:sp>
          <p:nvSpPr>
            <p:cNvPr id="299" name="직사각형 298">
              <a:extLst>
                <a:ext uri="{FF2B5EF4-FFF2-40B4-BE49-F238E27FC236}">
                  <a16:creationId xmlns:a16="http://schemas.microsoft.com/office/drawing/2014/main" id="{A6F3D8FC-11E7-4142-9788-285FD431ADC3}"/>
                </a:ext>
              </a:extLst>
            </p:cNvPr>
            <p:cNvSpPr/>
            <p:nvPr/>
          </p:nvSpPr>
          <p:spPr>
            <a:xfrm>
              <a:off x="5772814" y="31619342"/>
              <a:ext cx="1178528" cy="369332"/>
            </a:xfrm>
            <a:prstGeom prst="rect">
              <a:avLst/>
            </a:prstGeom>
          </p:spPr>
          <p:txBody>
            <a:bodyPr wrap="none">
              <a:spAutoFit/>
            </a:bodyPr>
            <a:lstStyle/>
            <a:p>
              <a:r>
                <a:rPr lang="el-GR" altLang="ko-KR" sz="1800" b="1" dirty="0">
                  <a:solidFill>
                    <a:srgbClr val="FF0000"/>
                  </a:solidFill>
                  <a:latin typeface="Arial" panose="020B0604020202020204" pitchFamily="34" charset="0"/>
                  <a:cs typeface="Arial" panose="020B0604020202020204" pitchFamily="34" charset="0"/>
                </a:rPr>
                <a:t>Φ1 </a:t>
              </a:r>
              <a:r>
                <a:rPr lang="ko-KR" altLang="en-US" sz="1800" b="1" dirty="0">
                  <a:solidFill>
                    <a:srgbClr val="FF0000"/>
                  </a:solidFill>
                  <a:latin typeface="Arial" panose="020B0604020202020204" pitchFamily="34" charset="0"/>
                  <a:cs typeface="Arial" panose="020B0604020202020204" pitchFamily="34" charset="0"/>
                </a:rPr>
                <a:t>↔ </a:t>
              </a:r>
              <a:r>
                <a:rPr lang="el-GR" altLang="ko-KR" sz="1800" b="1" dirty="0">
                  <a:solidFill>
                    <a:srgbClr val="FF0000"/>
                  </a:solidFill>
                  <a:latin typeface="Arial" panose="020B0604020202020204" pitchFamily="34" charset="0"/>
                  <a:cs typeface="Arial" panose="020B0604020202020204" pitchFamily="34" charset="0"/>
                </a:rPr>
                <a:t>Φ2</a:t>
              </a:r>
              <a:endParaRPr lang="ko-KR" altLang="en-US" sz="1800" b="1" baseline="-25000" dirty="0">
                <a:solidFill>
                  <a:srgbClr val="FF0000"/>
                </a:solidFill>
                <a:latin typeface="Arial" panose="020B0604020202020204" pitchFamily="34" charset="0"/>
                <a:cs typeface="Arial" panose="020B0604020202020204" pitchFamily="34" charset="0"/>
              </a:endParaRPr>
            </a:p>
          </p:txBody>
        </p:sp>
        <p:sp>
          <p:nvSpPr>
            <p:cNvPr id="300" name="직사각형 299">
              <a:extLst>
                <a:ext uri="{FF2B5EF4-FFF2-40B4-BE49-F238E27FC236}">
                  <a16:creationId xmlns:a16="http://schemas.microsoft.com/office/drawing/2014/main" id="{EC6B32C0-98C1-4194-ADBB-1D5F41C5FFB1}"/>
                </a:ext>
              </a:extLst>
            </p:cNvPr>
            <p:cNvSpPr/>
            <p:nvPr/>
          </p:nvSpPr>
          <p:spPr>
            <a:xfrm>
              <a:off x="11497959" y="30014062"/>
              <a:ext cx="1157689" cy="830997"/>
            </a:xfrm>
            <a:prstGeom prst="rect">
              <a:avLst/>
            </a:prstGeom>
          </p:spPr>
          <p:txBody>
            <a:bodyPr wrap="none">
              <a:spAutoFit/>
            </a:bodyPr>
            <a:lstStyle/>
            <a:p>
              <a:pPr algn="ctr"/>
              <a:r>
                <a:rPr lang="en-US" altLang="ko-KR" sz="2400" b="1" dirty="0">
                  <a:latin typeface="Arial" panose="020B0604020202020204" pitchFamily="34" charset="0"/>
                  <a:cs typeface="Arial" panose="020B0604020202020204" pitchFamily="34" charset="0"/>
                </a:rPr>
                <a:t>SAR</a:t>
              </a:r>
            </a:p>
            <a:p>
              <a:pPr algn="ctr"/>
              <a:r>
                <a:rPr lang="en-US" altLang="ko-KR" sz="2400" b="1" dirty="0">
                  <a:latin typeface="Arial" panose="020B0604020202020204" pitchFamily="34" charset="0"/>
                  <a:cs typeface="Arial" panose="020B0604020202020204" pitchFamily="34" charset="0"/>
                </a:rPr>
                <a:t>LOGIC</a:t>
              </a:r>
              <a:endParaRPr lang="ko-KR" altLang="en-US" sz="2400" b="1" dirty="0"/>
            </a:p>
          </p:txBody>
        </p:sp>
        <p:sp>
          <p:nvSpPr>
            <p:cNvPr id="301" name="직사각형 300">
              <a:extLst>
                <a:ext uri="{FF2B5EF4-FFF2-40B4-BE49-F238E27FC236}">
                  <a16:creationId xmlns:a16="http://schemas.microsoft.com/office/drawing/2014/main" id="{BF608679-F397-47C0-8114-A3B200321874}"/>
                </a:ext>
              </a:extLst>
            </p:cNvPr>
            <p:cNvSpPr/>
            <p:nvPr/>
          </p:nvSpPr>
          <p:spPr>
            <a:xfrm>
              <a:off x="1139268" y="29521007"/>
              <a:ext cx="692049" cy="461665"/>
            </a:xfrm>
            <a:prstGeom prst="rect">
              <a:avLst/>
            </a:prstGeom>
          </p:spPr>
          <p:txBody>
            <a:bodyPr wrap="none">
              <a:spAutoFit/>
            </a:bodyPr>
            <a:lstStyle/>
            <a:p>
              <a:r>
                <a:rPr lang="en-US" altLang="ko-KR" sz="2400" b="1" dirty="0" err="1">
                  <a:latin typeface="Arial" panose="020B0604020202020204" pitchFamily="34" charset="0"/>
                  <a:cs typeface="Arial" panose="020B0604020202020204" pitchFamily="34" charset="0"/>
                </a:rPr>
                <a:t>V</a:t>
              </a:r>
              <a:r>
                <a:rPr lang="en-US" altLang="ko-KR" sz="2400" b="1" baseline="-25000" dirty="0" err="1">
                  <a:latin typeface="Arial" panose="020B0604020202020204" pitchFamily="34" charset="0"/>
                  <a:cs typeface="Arial" panose="020B0604020202020204" pitchFamily="34" charset="0"/>
                </a:rPr>
                <a:t>inp</a:t>
              </a:r>
              <a:endParaRPr lang="ko-KR" altLang="en-US" sz="2400" b="1" baseline="-25000" dirty="0"/>
            </a:p>
          </p:txBody>
        </p:sp>
        <p:sp>
          <p:nvSpPr>
            <p:cNvPr id="302" name="직사각형 301">
              <a:extLst>
                <a:ext uri="{FF2B5EF4-FFF2-40B4-BE49-F238E27FC236}">
                  <a16:creationId xmlns:a16="http://schemas.microsoft.com/office/drawing/2014/main" id="{086D86FD-A03E-4134-AD4B-CEF76FA1FBB1}"/>
                </a:ext>
              </a:extLst>
            </p:cNvPr>
            <p:cNvSpPr/>
            <p:nvPr/>
          </p:nvSpPr>
          <p:spPr>
            <a:xfrm>
              <a:off x="1139268" y="30944602"/>
              <a:ext cx="692049" cy="461665"/>
            </a:xfrm>
            <a:prstGeom prst="rect">
              <a:avLst/>
            </a:prstGeom>
          </p:spPr>
          <p:txBody>
            <a:bodyPr wrap="none">
              <a:spAutoFit/>
            </a:bodyPr>
            <a:lstStyle/>
            <a:p>
              <a:r>
                <a:rPr lang="en-US" altLang="ko-KR" sz="2400" b="1" dirty="0" err="1">
                  <a:latin typeface="Arial" panose="020B0604020202020204" pitchFamily="34" charset="0"/>
                  <a:cs typeface="Arial" panose="020B0604020202020204" pitchFamily="34" charset="0"/>
                </a:rPr>
                <a:t>V</a:t>
              </a:r>
              <a:r>
                <a:rPr lang="en-US" altLang="ko-KR" sz="2400" b="1" baseline="-25000" dirty="0" err="1">
                  <a:latin typeface="Arial" panose="020B0604020202020204" pitchFamily="34" charset="0"/>
                  <a:cs typeface="Arial" panose="020B0604020202020204" pitchFamily="34" charset="0"/>
                </a:rPr>
                <a:t>inn</a:t>
              </a:r>
              <a:endParaRPr lang="ko-KR" altLang="en-US" sz="2400" b="1" baseline="-25000" dirty="0"/>
            </a:p>
          </p:txBody>
        </p:sp>
        <p:sp>
          <p:nvSpPr>
            <p:cNvPr id="303" name="직사각형 302">
              <a:extLst>
                <a:ext uri="{FF2B5EF4-FFF2-40B4-BE49-F238E27FC236}">
                  <a16:creationId xmlns:a16="http://schemas.microsoft.com/office/drawing/2014/main" id="{29726C44-BA30-4989-8AF5-88E6ED45778B}"/>
                </a:ext>
              </a:extLst>
            </p:cNvPr>
            <p:cNvSpPr/>
            <p:nvPr/>
          </p:nvSpPr>
          <p:spPr>
            <a:xfrm>
              <a:off x="1139268" y="28465214"/>
              <a:ext cx="635751" cy="461665"/>
            </a:xfrm>
            <a:prstGeom prst="rect">
              <a:avLst/>
            </a:prstGeom>
          </p:spPr>
          <p:txBody>
            <a:bodyPr wrap="none">
              <a:spAutoFit/>
            </a:bodyPr>
            <a:lstStyle/>
            <a:p>
              <a:r>
                <a:rPr lang="en-US" altLang="ko-KR" sz="2400" b="1" dirty="0" err="1">
                  <a:latin typeface="Arial" panose="020B0604020202020204" pitchFamily="34" charset="0"/>
                  <a:cs typeface="Arial" panose="020B0604020202020204" pitchFamily="34" charset="0"/>
                </a:rPr>
                <a:t>V</a:t>
              </a:r>
              <a:r>
                <a:rPr lang="en-US" altLang="ko-KR" sz="2400" b="1" baseline="-25000" dirty="0" err="1">
                  <a:latin typeface="Arial" panose="020B0604020202020204" pitchFamily="34" charset="0"/>
                  <a:cs typeface="Arial" panose="020B0604020202020204" pitchFamily="34" charset="0"/>
                </a:rPr>
                <a:t>ref</a:t>
              </a:r>
              <a:endParaRPr lang="ko-KR" altLang="en-US" sz="2400" b="1" baseline="-25000" dirty="0"/>
            </a:p>
          </p:txBody>
        </p:sp>
        <p:sp>
          <p:nvSpPr>
            <p:cNvPr id="305" name="직사각형 304">
              <a:extLst>
                <a:ext uri="{FF2B5EF4-FFF2-40B4-BE49-F238E27FC236}">
                  <a16:creationId xmlns:a16="http://schemas.microsoft.com/office/drawing/2014/main" id="{CB776AFD-82D2-43EC-BA3B-0AC2EF47982F}"/>
                </a:ext>
              </a:extLst>
            </p:cNvPr>
            <p:cNvSpPr/>
            <p:nvPr/>
          </p:nvSpPr>
          <p:spPr>
            <a:xfrm>
              <a:off x="1139268" y="31995275"/>
              <a:ext cx="635751" cy="461665"/>
            </a:xfrm>
            <a:prstGeom prst="rect">
              <a:avLst/>
            </a:prstGeom>
          </p:spPr>
          <p:txBody>
            <a:bodyPr wrap="none">
              <a:spAutoFit/>
            </a:bodyPr>
            <a:lstStyle/>
            <a:p>
              <a:r>
                <a:rPr lang="en-US" altLang="ko-KR" sz="2400" b="1" dirty="0" err="1">
                  <a:latin typeface="Arial" panose="020B0604020202020204" pitchFamily="34" charset="0"/>
                  <a:cs typeface="Arial" panose="020B0604020202020204" pitchFamily="34" charset="0"/>
                </a:rPr>
                <a:t>V</a:t>
              </a:r>
              <a:r>
                <a:rPr lang="en-US" altLang="ko-KR" sz="2400" b="1" baseline="-25000" dirty="0" err="1">
                  <a:latin typeface="Arial" panose="020B0604020202020204" pitchFamily="34" charset="0"/>
                  <a:cs typeface="Arial" panose="020B0604020202020204" pitchFamily="34" charset="0"/>
                </a:rPr>
                <a:t>ref</a:t>
              </a:r>
              <a:endParaRPr lang="ko-KR" altLang="en-US" sz="2400" b="1" baseline="-25000" dirty="0"/>
            </a:p>
          </p:txBody>
        </p:sp>
      </p:grpSp>
      <p:sp>
        <p:nvSpPr>
          <p:cNvPr id="306" name="직사각형 305">
            <a:extLst>
              <a:ext uri="{FF2B5EF4-FFF2-40B4-BE49-F238E27FC236}">
                <a16:creationId xmlns:a16="http://schemas.microsoft.com/office/drawing/2014/main" id="{8DAD53D0-3534-4AA0-A752-53889919544B}"/>
              </a:ext>
            </a:extLst>
          </p:cNvPr>
          <p:cNvSpPr/>
          <p:nvPr/>
        </p:nvSpPr>
        <p:spPr>
          <a:xfrm>
            <a:off x="15411450" y="7593420"/>
            <a:ext cx="14560470" cy="3821367"/>
          </a:xfrm>
          <a:prstGeom prst="rect">
            <a:avLst/>
          </a:prstGeom>
        </p:spPr>
        <p:txBody>
          <a:bodyPr wrap="square">
            <a:spAutoFit/>
          </a:bodyPr>
          <a:lstStyle>
            <a:defPPr>
              <a:defRPr lang="ko-KR"/>
            </a:defPPr>
            <a:lvl1pPr marL="0" algn="l" defTabSz="3507730" rtl="0" eaLnBrk="1" latinLnBrk="1" hangingPunct="1">
              <a:defRPr sz="6905" kern="1200">
                <a:solidFill>
                  <a:schemeClr val="tx1"/>
                </a:solidFill>
                <a:latin typeface="+mn-lt"/>
                <a:ea typeface="+mn-ea"/>
                <a:cs typeface="+mn-cs"/>
              </a:defRPr>
            </a:lvl1pPr>
            <a:lvl2pPr marL="1753865" algn="l" defTabSz="3507730" rtl="0" eaLnBrk="1" latinLnBrk="1" hangingPunct="1">
              <a:defRPr sz="6905" kern="1200">
                <a:solidFill>
                  <a:schemeClr val="tx1"/>
                </a:solidFill>
                <a:latin typeface="+mn-lt"/>
                <a:ea typeface="+mn-ea"/>
                <a:cs typeface="+mn-cs"/>
              </a:defRPr>
            </a:lvl2pPr>
            <a:lvl3pPr marL="3507730" algn="l" defTabSz="3507730" rtl="0" eaLnBrk="1" latinLnBrk="1" hangingPunct="1">
              <a:defRPr sz="6905" kern="1200">
                <a:solidFill>
                  <a:schemeClr val="tx1"/>
                </a:solidFill>
                <a:latin typeface="+mn-lt"/>
                <a:ea typeface="+mn-ea"/>
                <a:cs typeface="+mn-cs"/>
              </a:defRPr>
            </a:lvl3pPr>
            <a:lvl4pPr marL="5261595" algn="l" defTabSz="3507730" rtl="0" eaLnBrk="1" latinLnBrk="1" hangingPunct="1">
              <a:defRPr sz="6905" kern="1200">
                <a:solidFill>
                  <a:schemeClr val="tx1"/>
                </a:solidFill>
                <a:latin typeface="+mn-lt"/>
                <a:ea typeface="+mn-ea"/>
                <a:cs typeface="+mn-cs"/>
              </a:defRPr>
            </a:lvl4pPr>
            <a:lvl5pPr marL="7015460" algn="l" defTabSz="3507730" rtl="0" eaLnBrk="1" latinLnBrk="1" hangingPunct="1">
              <a:defRPr sz="6905" kern="1200">
                <a:solidFill>
                  <a:schemeClr val="tx1"/>
                </a:solidFill>
                <a:latin typeface="+mn-lt"/>
                <a:ea typeface="+mn-ea"/>
                <a:cs typeface="+mn-cs"/>
              </a:defRPr>
            </a:lvl5pPr>
            <a:lvl6pPr marL="8769325" algn="l" defTabSz="3507730" rtl="0" eaLnBrk="1" latinLnBrk="1" hangingPunct="1">
              <a:defRPr sz="6905" kern="1200">
                <a:solidFill>
                  <a:schemeClr val="tx1"/>
                </a:solidFill>
                <a:latin typeface="+mn-lt"/>
                <a:ea typeface="+mn-ea"/>
                <a:cs typeface="+mn-cs"/>
              </a:defRPr>
            </a:lvl6pPr>
            <a:lvl7pPr marL="10523190" algn="l" defTabSz="3507730" rtl="0" eaLnBrk="1" latinLnBrk="1" hangingPunct="1">
              <a:defRPr sz="6905" kern="1200">
                <a:solidFill>
                  <a:schemeClr val="tx1"/>
                </a:solidFill>
                <a:latin typeface="+mn-lt"/>
                <a:ea typeface="+mn-ea"/>
                <a:cs typeface="+mn-cs"/>
              </a:defRPr>
            </a:lvl7pPr>
            <a:lvl8pPr marL="12277054" algn="l" defTabSz="3507730" rtl="0" eaLnBrk="1" latinLnBrk="1" hangingPunct="1">
              <a:defRPr sz="6905" kern="1200">
                <a:solidFill>
                  <a:schemeClr val="tx1"/>
                </a:solidFill>
                <a:latin typeface="+mn-lt"/>
                <a:ea typeface="+mn-ea"/>
                <a:cs typeface="+mn-cs"/>
              </a:defRPr>
            </a:lvl8pPr>
            <a:lvl9pPr marL="14030919" algn="l" defTabSz="3507730" rtl="0" eaLnBrk="1" latinLnBrk="1" hangingPunct="1">
              <a:defRPr sz="6905" kern="1200">
                <a:solidFill>
                  <a:schemeClr val="tx1"/>
                </a:solidFill>
                <a:latin typeface="+mn-lt"/>
                <a:ea typeface="+mn-ea"/>
                <a:cs typeface="+mn-cs"/>
              </a:defRPr>
            </a:lvl9pPr>
          </a:lstStyle>
          <a:p>
            <a:pPr marL="457200" indent="-457200" algn="just">
              <a:lnSpc>
                <a:spcPts val="4200"/>
              </a:lnSpc>
              <a:buFont typeface="Arial" panose="020B0604020202020204" pitchFamily="34" charset="0"/>
              <a:buChar char="•"/>
            </a:pPr>
            <a:r>
              <a:rPr lang="en-US" altLang="ko-KR" sz="3200" dirty="0">
                <a:latin typeface="Arial" panose="020B0604020202020204" pitchFamily="34" charset="0"/>
                <a:cs typeface="Arial" panose="020B0604020202020204" pitchFamily="34" charset="0"/>
              </a:rPr>
              <a:t>Designed NS SAR ADC is based on ping-pong mechanism which has merit in no additional timing slot for integration.</a:t>
            </a:r>
          </a:p>
          <a:p>
            <a:pPr marL="457200" indent="-457200" algn="just">
              <a:lnSpc>
                <a:spcPts val="4200"/>
              </a:lnSpc>
              <a:buFont typeface="Arial" panose="020B0604020202020204" pitchFamily="34" charset="0"/>
              <a:buChar char="•"/>
            </a:pPr>
            <a:r>
              <a:rPr lang="en-US" altLang="ko-KR" sz="3200" dirty="0">
                <a:latin typeface="Arial" panose="020B0604020202020204" pitchFamily="34" charset="0"/>
                <a:cs typeface="Arial" panose="020B0604020202020204" pitchFamily="34" charset="0"/>
              </a:rPr>
              <a:t>Asynchronous monotonic switching scheme is applied in the SAR ADC.</a:t>
            </a:r>
          </a:p>
          <a:p>
            <a:pPr marL="457200" indent="-457200" algn="just">
              <a:lnSpc>
                <a:spcPts val="4200"/>
              </a:lnSpc>
              <a:buFont typeface="Arial" panose="020B0604020202020204" pitchFamily="34" charset="0"/>
              <a:buChar char="•"/>
            </a:pPr>
            <a:r>
              <a:rPr lang="en-US" altLang="ko-KR" sz="3200" dirty="0">
                <a:latin typeface="Arial" panose="020B0604020202020204" pitchFamily="34" charset="0"/>
                <a:cs typeface="Arial" panose="020B0604020202020204" pitchFamily="34" charset="0"/>
              </a:rPr>
              <a:t>Negative body biasing (NBB) is applied to every switches of the passive integrator.</a:t>
            </a:r>
          </a:p>
          <a:p>
            <a:pPr marL="457200" indent="-457200" algn="just">
              <a:lnSpc>
                <a:spcPts val="4200"/>
              </a:lnSpc>
              <a:buFont typeface="Arial" panose="020B0604020202020204" pitchFamily="34" charset="0"/>
              <a:buChar char="•"/>
            </a:pPr>
            <a:r>
              <a:rPr lang="en-US" altLang="ko-KR" sz="3200" dirty="0">
                <a:latin typeface="Arial" panose="020B0604020202020204" pitchFamily="34" charset="0"/>
                <a:cs typeface="Arial" panose="020B0604020202020204" pitchFamily="34" charset="0"/>
              </a:rPr>
              <a:t>Body bias is changed to -1V when the switch is off, while it returns to 0V when the switch is on.</a:t>
            </a:r>
          </a:p>
        </p:txBody>
      </p:sp>
      <p:sp>
        <p:nvSpPr>
          <p:cNvPr id="307" name="직사각형 306">
            <a:extLst>
              <a:ext uri="{FF2B5EF4-FFF2-40B4-BE49-F238E27FC236}">
                <a16:creationId xmlns:a16="http://schemas.microsoft.com/office/drawing/2014/main" id="{6D330103-F45F-49B2-80E6-F1A932CD1238}"/>
              </a:ext>
            </a:extLst>
          </p:cNvPr>
          <p:cNvSpPr/>
          <p:nvPr/>
        </p:nvSpPr>
        <p:spPr>
          <a:xfrm>
            <a:off x="22459073" y="17717357"/>
            <a:ext cx="7099235" cy="584775"/>
          </a:xfrm>
          <a:prstGeom prst="rect">
            <a:avLst/>
          </a:prstGeom>
        </p:spPr>
        <p:txBody>
          <a:bodyPr wrap="square">
            <a:spAutoFit/>
          </a:bodyPr>
          <a:lstStyle>
            <a:defPPr>
              <a:defRPr lang="ko-KR"/>
            </a:defPPr>
            <a:lvl1pPr marL="0" algn="l" defTabSz="3507730" rtl="0" eaLnBrk="1" latinLnBrk="1" hangingPunct="1">
              <a:defRPr sz="6905" kern="1200">
                <a:solidFill>
                  <a:schemeClr val="tx1"/>
                </a:solidFill>
                <a:latin typeface="+mn-lt"/>
                <a:ea typeface="+mn-ea"/>
                <a:cs typeface="+mn-cs"/>
              </a:defRPr>
            </a:lvl1pPr>
            <a:lvl2pPr marL="1753865" algn="l" defTabSz="3507730" rtl="0" eaLnBrk="1" latinLnBrk="1" hangingPunct="1">
              <a:defRPr sz="6905" kern="1200">
                <a:solidFill>
                  <a:schemeClr val="tx1"/>
                </a:solidFill>
                <a:latin typeface="+mn-lt"/>
                <a:ea typeface="+mn-ea"/>
                <a:cs typeface="+mn-cs"/>
              </a:defRPr>
            </a:lvl2pPr>
            <a:lvl3pPr marL="3507730" algn="l" defTabSz="3507730" rtl="0" eaLnBrk="1" latinLnBrk="1" hangingPunct="1">
              <a:defRPr sz="6905" kern="1200">
                <a:solidFill>
                  <a:schemeClr val="tx1"/>
                </a:solidFill>
                <a:latin typeface="+mn-lt"/>
                <a:ea typeface="+mn-ea"/>
                <a:cs typeface="+mn-cs"/>
              </a:defRPr>
            </a:lvl3pPr>
            <a:lvl4pPr marL="5261595" algn="l" defTabSz="3507730" rtl="0" eaLnBrk="1" latinLnBrk="1" hangingPunct="1">
              <a:defRPr sz="6905" kern="1200">
                <a:solidFill>
                  <a:schemeClr val="tx1"/>
                </a:solidFill>
                <a:latin typeface="+mn-lt"/>
                <a:ea typeface="+mn-ea"/>
                <a:cs typeface="+mn-cs"/>
              </a:defRPr>
            </a:lvl4pPr>
            <a:lvl5pPr marL="7015460" algn="l" defTabSz="3507730" rtl="0" eaLnBrk="1" latinLnBrk="1" hangingPunct="1">
              <a:defRPr sz="6905" kern="1200">
                <a:solidFill>
                  <a:schemeClr val="tx1"/>
                </a:solidFill>
                <a:latin typeface="+mn-lt"/>
                <a:ea typeface="+mn-ea"/>
                <a:cs typeface="+mn-cs"/>
              </a:defRPr>
            </a:lvl5pPr>
            <a:lvl6pPr marL="8769325" algn="l" defTabSz="3507730" rtl="0" eaLnBrk="1" latinLnBrk="1" hangingPunct="1">
              <a:defRPr sz="6905" kern="1200">
                <a:solidFill>
                  <a:schemeClr val="tx1"/>
                </a:solidFill>
                <a:latin typeface="+mn-lt"/>
                <a:ea typeface="+mn-ea"/>
                <a:cs typeface="+mn-cs"/>
              </a:defRPr>
            </a:lvl6pPr>
            <a:lvl7pPr marL="10523190" algn="l" defTabSz="3507730" rtl="0" eaLnBrk="1" latinLnBrk="1" hangingPunct="1">
              <a:defRPr sz="6905" kern="1200">
                <a:solidFill>
                  <a:schemeClr val="tx1"/>
                </a:solidFill>
                <a:latin typeface="+mn-lt"/>
                <a:ea typeface="+mn-ea"/>
                <a:cs typeface="+mn-cs"/>
              </a:defRPr>
            </a:lvl7pPr>
            <a:lvl8pPr marL="12277054" algn="l" defTabSz="3507730" rtl="0" eaLnBrk="1" latinLnBrk="1" hangingPunct="1">
              <a:defRPr sz="6905" kern="1200">
                <a:solidFill>
                  <a:schemeClr val="tx1"/>
                </a:solidFill>
                <a:latin typeface="+mn-lt"/>
                <a:ea typeface="+mn-ea"/>
                <a:cs typeface="+mn-cs"/>
              </a:defRPr>
            </a:lvl8pPr>
            <a:lvl9pPr marL="14030919" algn="l" defTabSz="3507730" rtl="0" eaLnBrk="1" latinLnBrk="1" hangingPunct="1">
              <a:defRPr sz="6905" kern="1200">
                <a:solidFill>
                  <a:schemeClr val="tx1"/>
                </a:solidFill>
                <a:latin typeface="+mn-lt"/>
                <a:ea typeface="+mn-ea"/>
                <a:cs typeface="+mn-cs"/>
              </a:defRPr>
            </a:lvl9pPr>
          </a:lstStyle>
          <a:p>
            <a:pPr algn="ctr"/>
            <a:r>
              <a:rPr lang="en-US" altLang="ko-KR" sz="3200" b="1" dirty="0">
                <a:latin typeface="Arial" panose="020B0604020202020204" pitchFamily="34" charset="0"/>
                <a:cs typeface="Arial" panose="020B0604020202020204" pitchFamily="34" charset="0"/>
              </a:rPr>
              <a:t>NBB transient response</a:t>
            </a:r>
            <a:endParaRPr lang="ko-KR" altLang="en-US" sz="3200" b="1" dirty="0">
              <a:latin typeface="Arial" panose="020B0604020202020204" pitchFamily="34" charset="0"/>
              <a:cs typeface="Arial" panose="020B0604020202020204" pitchFamily="34" charset="0"/>
            </a:endParaRPr>
          </a:p>
        </p:txBody>
      </p:sp>
      <p:grpSp>
        <p:nvGrpSpPr>
          <p:cNvPr id="33" name="그룹 32">
            <a:extLst>
              <a:ext uri="{FF2B5EF4-FFF2-40B4-BE49-F238E27FC236}">
                <a16:creationId xmlns:a16="http://schemas.microsoft.com/office/drawing/2014/main" id="{9B49BA2D-546A-4C2F-9448-1DC9ECCC2E88}"/>
              </a:ext>
            </a:extLst>
          </p:cNvPr>
          <p:cNvGrpSpPr/>
          <p:nvPr/>
        </p:nvGrpSpPr>
        <p:grpSpPr>
          <a:xfrm>
            <a:off x="15695096" y="12318779"/>
            <a:ext cx="6210211" cy="4162843"/>
            <a:chOff x="15811210" y="12318779"/>
            <a:chExt cx="6210211" cy="4162843"/>
          </a:xfrm>
        </p:grpSpPr>
        <p:graphicFrame>
          <p:nvGraphicFramePr>
            <p:cNvPr id="32" name="개체 31">
              <a:extLst>
                <a:ext uri="{FF2B5EF4-FFF2-40B4-BE49-F238E27FC236}">
                  <a16:creationId xmlns:a16="http://schemas.microsoft.com/office/drawing/2014/main" id="{6EC5BDE1-EAB6-44C3-80B2-27073740831D}"/>
                </a:ext>
              </a:extLst>
            </p:cNvPr>
            <p:cNvGraphicFramePr>
              <a:graphicFrameLocks noChangeAspect="1"/>
            </p:cNvGraphicFramePr>
            <p:nvPr>
              <p:extLst>
                <p:ext uri="{D42A27DB-BD31-4B8C-83A1-F6EECF244321}">
                  <p14:modId xmlns:p14="http://schemas.microsoft.com/office/powerpoint/2010/main" val="242276756"/>
                </p:ext>
              </p:extLst>
            </p:nvPr>
          </p:nvGraphicFramePr>
          <p:xfrm>
            <a:off x="15811210" y="12366822"/>
            <a:ext cx="5381625" cy="4114800"/>
          </p:xfrm>
          <a:graphic>
            <a:graphicData uri="http://schemas.openxmlformats.org/presentationml/2006/ole">
              <mc:AlternateContent xmlns:mc="http://schemas.openxmlformats.org/markup-compatibility/2006">
                <mc:Choice xmlns:v="urn:schemas-microsoft-com:vml" Requires="v">
                  <p:oleObj spid="_x0000_s1114" name="Visio" r:id="rId15" imgW="5381598" imgH="4114800" progId="Visio.Drawing.15">
                    <p:embed/>
                  </p:oleObj>
                </mc:Choice>
                <mc:Fallback>
                  <p:oleObj name="Visio" r:id="rId15" imgW="5381598" imgH="4114800" progId="Visio.Drawing.15">
                    <p:embed/>
                    <p:pic>
                      <p:nvPicPr>
                        <p:cNvPr id="0" name=""/>
                        <p:cNvPicPr/>
                        <p:nvPr/>
                      </p:nvPicPr>
                      <p:blipFill>
                        <a:blip r:embed="rId16"/>
                        <a:stretch>
                          <a:fillRect/>
                        </a:stretch>
                      </p:blipFill>
                      <p:spPr>
                        <a:xfrm>
                          <a:off x="15811210" y="12366822"/>
                          <a:ext cx="5381625" cy="4114800"/>
                        </a:xfrm>
                        <a:prstGeom prst="rect">
                          <a:avLst/>
                        </a:prstGeom>
                      </p:spPr>
                    </p:pic>
                  </p:oleObj>
                </mc:Fallback>
              </mc:AlternateContent>
            </a:graphicData>
          </a:graphic>
        </p:graphicFrame>
        <p:sp>
          <p:nvSpPr>
            <p:cNvPr id="308" name="직사각형 307">
              <a:extLst>
                <a:ext uri="{FF2B5EF4-FFF2-40B4-BE49-F238E27FC236}">
                  <a16:creationId xmlns:a16="http://schemas.microsoft.com/office/drawing/2014/main" id="{3FB8E0C6-9243-4436-B21D-A1C2B155A56F}"/>
                </a:ext>
              </a:extLst>
            </p:cNvPr>
            <p:cNvSpPr/>
            <p:nvPr/>
          </p:nvSpPr>
          <p:spPr>
            <a:xfrm>
              <a:off x="18127548" y="12579665"/>
              <a:ext cx="965329" cy="461665"/>
            </a:xfrm>
            <a:prstGeom prst="rect">
              <a:avLst/>
            </a:prstGeom>
          </p:spPr>
          <p:txBody>
            <a:bodyPr wrap="none">
              <a:spAutoFit/>
            </a:bodyPr>
            <a:lstStyle/>
            <a:p>
              <a:r>
                <a:rPr lang="en-US" altLang="ko-KR" sz="2400" b="1" dirty="0" err="1">
                  <a:latin typeface="Arial" panose="020B0604020202020204" pitchFamily="34" charset="0"/>
                  <a:cs typeface="Arial" panose="020B0604020202020204" pitchFamily="34" charset="0"/>
                </a:rPr>
                <a:t>C</a:t>
              </a:r>
              <a:r>
                <a:rPr lang="en-US" altLang="ko-KR" sz="2400" b="1" baseline="-25000" dirty="0" err="1">
                  <a:latin typeface="Arial" panose="020B0604020202020204" pitchFamily="34" charset="0"/>
                  <a:cs typeface="Arial" panose="020B0604020202020204" pitchFamily="34" charset="0"/>
                </a:rPr>
                <a:t>boost</a:t>
              </a:r>
              <a:endParaRPr lang="ko-KR" altLang="en-US" sz="2400" b="1" baseline="-25000" dirty="0"/>
            </a:p>
          </p:txBody>
        </p:sp>
        <p:sp>
          <p:nvSpPr>
            <p:cNvPr id="309" name="직사각형 308">
              <a:extLst>
                <a:ext uri="{FF2B5EF4-FFF2-40B4-BE49-F238E27FC236}">
                  <a16:creationId xmlns:a16="http://schemas.microsoft.com/office/drawing/2014/main" id="{010D8FE6-9207-4FBB-BFF9-CE8665A039AF}"/>
                </a:ext>
              </a:extLst>
            </p:cNvPr>
            <p:cNvSpPr/>
            <p:nvPr/>
          </p:nvSpPr>
          <p:spPr>
            <a:xfrm>
              <a:off x="16115583" y="12318779"/>
              <a:ext cx="848309" cy="461665"/>
            </a:xfrm>
            <a:prstGeom prst="rect">
              <a:avLst/>
            </a:prstGeom>
          </p:spPr>
          <p:txBody>
            <a:bodyPr wrap="none">
              <a:spAutoFit/>
            </a:bodyPr>
            <a:lstStyle/>
            <a:p>
              <a:r>
                <a:rPr lang="el-GR" altLang="ko-KR" sz="2400" b="1" dirty="0">
                  <a:latin typeface="Arial" panose="020B0604020202020204" pitchFamily="34" charset="0"/>
                  <a:cs typeface="Arial" panose="020B0604020202020204" pitchFamily="34" charset="0"/>
                </a:rPr>
                <a:t>Φ</a:t>
              </a:r>
              <a:r>
                <a:rPr lang="en-US" altLang="ko-KR" sz="2400" b="1" baseline="-25000" dirty="0" err="1">
                  <a:latin typeface="Arial" panose="020B0604020202020204" pitchFamily="34" charset="0"/>
                  <a:cs typeface="Arial" panose="020B0604020202020204" pitchFamily="34" charset="0"/>
                </a:rPr>
                <a:t>clkb</a:t>
              </a:r>
              <a:endParaRPr lang="ko-KR" altLang="en-US" sz="2400" b="1" baseline="-25000" dirty="0"/>
            </a:p>
          </p:txBody>
        </p:sp>
        <p:sp>
          <p:nvSpPr>
            <p:cNvPr id="310" name="직사각형 309">
              <a:extLst>
                <a:ext uri="{FF2B5EF4-FFF2-40B4-BE49-F238E27FC236}">
                  <a16:creationId xmlns:a16="http://schemas.microsoft.com/office/drawing/2014/main" id="{49237C65-DE7D-4322-B713-B7A20102AB3C}"/>
                </a:ext>
              </a:extLst>
            </p:cNvPr>
            <p:cNvSpPr/>
            <p:nvPr/>
          </p:nvSpPr>
          <p:spPr>
            <a:xfrm>
              <a:off x="17976268" y="15573278"/>
              <a:ext cx="848309" cy="461665"/>
            </a:xfrm>
            <a:prstGeom prst="rect">
              <a:avLst/>
            </a:prstGeom>
          </p:spPr>
          <p:txBody>
            <a:bodyPr wrap="none">
              <a:spAutoFit/>
            </a:bodyPr>
            <a:lstStyle/>
            <a:p>
              <a:r>
                <a:rPr lang="el-GR" altLang="ko-KR" sz="2400" b="1" dirty="0">
                  <a:latin typeface="Arial" panose="020B0604020202020204" pitchFamily="34" charset="0"/>
                  <a:cs typeface="Arial" panose="020B0604020202020204" pitchFamily="34" charset="0"/>
                </a:rPr>
                <a:t>Φ</a:t>
              </a:r>
              <a:r>
                <a:rPr lang="en-US" altLang="ko-KR" sz="2400" b="1" baseline="-25000" dirty="0" err="1">
                  <a:latin typeface="Arial" panose="020B0604020202020204" pitchFamily="34" charset="0"/>
                  <a:cs typeface="Arial" panose="020B0604020202020204" pitchFamily="34" charset="0"/>
                </a:rPr>
                <a:t>clkb</a:t>
              </a:r>
              <a:endParaRPr lang="ko-KR" altLang="en-US" sz="2400" b="1" baseline="-25000" dirty="0"/>
            </a:p>
          </p:txBody>
        </p:sp>
        <p:sp>
          <p:nvSpPr>
            <p:cNvPr id="311" name="직사각형 310">
              <a:extLst>
                <a:ext uri="{FF2B5EF4-FFF2-40B4-BE49-F238E27FC236}">
                  <a16:creationId xmlns:a16="http://schemas.microsoft.com/office/drawing/2014/main" id="{074B1981-8D91-48FE-BEA6-65B3DFE95DBD}"/>
                </a:ext>
              </a:extLst>
            </p:cNvPr>
            <p:cNvSpPr/>
            <p:nvPr/>
          </p:nvSpPr>
          <p:spPr>
            <a:xfrm>
              <a:off x="20565480" y="15745501"/>
              <a:ext cx="848309" cy="461665"/>
            </a:xfrm>
            <a:prstGeom prst="rect">
              <a:avLst/>
            </a:prstGeom>
          </p:spPr>
          <p:txBody>
            <a:bodyPr wrap="none">
              <a:spAutoFit/>
            </a:bodyPr>
            <a:lstStyle/>
            <a:p>
              <a:r>
                <a:rPr lang="el-GR" altLang="ko-KR" sz="2400" b="1" dirty="0">
                  <a:latin typeface="Arial" panose="020B0604020202020204" pitchFamily="34" charset="0"/>
                  <a:cs typeface="Arial" panose="020B0604020202020204" pitchFamily="34" charset="0"/>
                </a:rPr>
                <a:t>Φ</a:t>
              </a:r>
              <a:r>
                <a:rPr lang="en-US" altLang="ko-KR" sz="2400" b="1" baseline="-25000" dirty="0" err="1">
                  <a:latin typeface="Arial" panose="020B0604020202020204" pitchFamily="34" charset="0"/>
                  <a:cs typeface="Arial" panose="020B0604020202020204" pitchFamily="34" charset="0"/>
                </a:rPr>
                <a:t>clkb</a:t>
              </a:r>
              <a:endParaRPr lang="ko-KR" altLang="en-US" sz="2400" b="1" baseline="-25000" dirty="0"/>
            </a:p>
          </p:txBody>
        </p:sp>
        <p:sp>
          <p:nvSpPr>
            <p:cNvPr id="312" name="직사각형 311">
              <a:extLst>
                <a:ext uri="{FF2B5EF4-FFF2-40B4-BE49-F238E27FC236}">
                  <a16:creationId xmlns:a16="http://schemas.microsoft.com/office/drawing/2014/main" id="{D2EA66F8-57C3-4798-956B-0D21BC666849}"/>
                </a:ext>
              </a:extLst>
            </p:cNvPr>
            <p:cNvSpPr/>
            <p:nvPr/>
          </p:nvSpPr>
          <p:spPr>
            <a:xfrm>
              <a:off x="17923658" y="13531700"/>
              <a:ext cx="723275" cy="461665"/>
            </a:xfrm>
            <a:prstGeom prst="rect">
              <a:avLst/>
            </a:prstGeom>
          </p:spPr>
          <p:txBody>
            <a:bodyPr wrap="none">
              <a:spAutoFit/>
            </a:bodyPr>
            <a:lstStyle/>
            <a:p>
              <a:r>
                <a:rPr lang="el-GR" altLang="ko-KR" sz="2400" b="1" dirty="0">
                  <a:latin typeface="Arial" panose="020B0604020202020204" pitchFamily="34" charset="0"/>
                  <a:cs typeface="Arial" panose="020B0604020202020204" pitchFamily="34" charset="0"/>
                </a:rPr>
                <a:t>Φ</a:t>
              </a:r>
              <a:r>
                <a:rPr lang="en-US" altLang="ko-KR" sz="2400" b="1" baseline="-25000" dirty="0" err="1">
                  <a:latin typeface="Arial" panose="020B0604020202020204" pitchFamily="34" charset="0"/>
                  <a:cs typeface="Arial" panose="020B0604020202020204" pitchFamily="34" charset="0"/>
                </a:rPr>
                <a:t>clk</a:t>
              </a:r>
              <a:endParaRPr lang="ko-KR" altLang="en-US" sz="2400" b="1" baseline="-25000" dirty="0"/>
            </a:p>
          </p:txBody>
        </p:sp>
        <p:sp>
          <p:nvSpPr>
            <p:cNvPr id="313" name="직사각형 312">
              <a:extLst>
                <a:ext uri="{FF2B5EF4-FFF2-40B4-BE49-F238E27FC236}">
                  <a16:creationId xmlns:a16="http://schemas.microsoft.com/office/drawing/2014/main" id="{45455F5A-181A-41FE-94DB-0E5120A9CB20}"/>
                </a:ext>
              </a:extLst>
            </p:cNvPr>
            <p:cNvSpPr/>
            <p:nvPr/>
          </p:nvSpPr>
          <p:spPr>
            <a:xfrm>
              <a:off x="21142654" y="13661244"/>
              <a:ext cx="878767" cy="461665"/>
            </a:xfrm>
            <a:prstGeom prst="rect">
              <a:avLst/>
            </a:prstGeom>
          </p:spPr>
          <p:txBody>
            <a:bodyPr wrap="none">
              <a:spAutoFit/>
            </a:bodyPr>
            <a:lstStyle/>
            <a:p>
              <a:r>
                <a:rPr lang="en-US" altLang="ko-KR" sz="2400" b="1" dirty="0" err="1">
                  <a:latin typeface="Arial" panose="020B0604020202020204" pitchFamily="34" charset="0"/>
                  <a:cs typeface="Arial" panose="020B0604020202020204" pitchFamily="34" charset="0"/>
                </a:rPr>
                <a:t>V</a:t>
              </a:r>
              <a:r>
                <a:rPr lang="en-US" altLang="ko-KR" sz="2400" b="1" baseline="-25000" dirty="0" err="1">
                  <a:latin typeface="Arial" panose="020B0604020202020204" pitchFamily="34" charset="0"/>
                  <a:cs typeface="Arial" panose="020B0604020202020204" pitchFamily="34" charset="0"/>
                </a:rPr>
                <a:t>body</a:t>
              </a:r>
              <a:endParaRPr lang="ko-KR" altLang="en-US" sz="2400" b="1" baseline="-25000" dirty="0"/>
            </a:p>
          </p:txBody>
        </p:sp>
      </p:grpSp>
      <p:sp>
        <p:nvSpPr>
          <p:cNvPr id="314" name="직사각형 313">
            <a:extLst>
              <a:ext uri="{FF2B5EF4-FFF2-40B4-BE49-F238E27FC236}">
                <a16:creationId xmlns:a16="http://schemas.microsoft.com/office/drawing/2014/main" id="{A33D67C4-A371-4722-A1FE-4E597CEC42A0}"/>
              </a:ext>
            </a:extLst>
          </p:cNvPr>
          <p:cNvSpPr/>
          <p:nvPr/>
        </p:nvSpPr>
        <p:spPr>
          <a:xfrm>
            <a:off x="15583611" y="17409918"/>
            <a:ext cx="7099235" cy="1077218"/>
          </a:xfrm>
          <a:prstGeom prst="rect">
            <a:avLst/>
          </a:prstGeom>
        </p:spPr>
        <p:txBody>
          <a:bodyPr wrap="square">
            <a:spAutoFit/>
          </a:bodyPr>
          <a:lstStyle>
            <a:defPPr>
              <a:defRPr lang="ko-KR"/>
            </a:defPPr>
            <a:lvl1pPr marL="0" algn="l" defTabSz="3507730" rtl="0" eaLnBrk="1" latinLnBrk="1" hangingPunct="1">
              <a:defRPr sz="6905" kern="1200">
                <a:solidFill>
                  <a:schemeClr val="tx1"/>
                </a:solidFill>
                <a:latin typeface="+mn-lt"/>
                <a:ea typeface="+mn-ea"/>
                <a:cs typeface="+mn-cs"/>
              </a:defRPr>
            </a:lvl1pPr>
            <a:lvl2pPr marL="1753865" algn="l" defTabSz="3507730" rtl="0" eaLnBrk="1" latinLnBrk="1" hangingPunct="1">
              <a:defRPr sz="6905" kern="1200">
                <a:solidFill>
                  <a:schemeClr val="tx1"/>
                </a:solidFill>
                <a:latin typeface="+mn-lt"/>
                <a:ea typeface="+mn-ea"/>
                <a:cs typeface="+mn-cs"/>
              </a:defRPr>
            </a:lvl2pPr>
            <a:lvl3pPr marL="3507730" algn="l" defTabSz="3507730" rtl="0" eaLnBrk="1" latinLnBrk="1" hangingPunct="1">
              <a:defRPr sz="6905" kern="1200">
                <a:solidFill>
                  <a:schemeClr val="tx1"/>
                </a:solidFill>
                <a:latin typeface="+mn-lt"/>
                <a:ea typeface="+mn-ea"/>
                <a:cs typeface="+mn-cs"/>
              </a:defRPr>
            </a:lvl3pPr>
            <a:lvl4pPr marL="5261595" algn="l" defTabSz="3507730" rtl="0" eaLnBrk="1" latinLnBrk="1" hangingPunct="1">
              <a:defRPr sz="6905" kern="1200">
                <a:solidFill>
                  <a:schemeClr val="tx1"/>
                </a:solidFill>
                <a:latin typeface="+mn-lt"/>
                <a:ea typeface="+mn-ea"/>
                <a:cs typeface="+mn-cs"/>
              </a:defRPr>
            </a:lvl4pPr>
            <a:lvl5pPr marL="7015460" algn="l" defTabSz="3507730" rtl="0" eaLnBrk="1" latinLnBrk="1" hangingPunct="1">
              <a:defRPr sz="6905" kern="1200">
                <a:solidFill>
                  <a:schemeClr val="tx1"/>
                </a:solidFill>
                <a:latin typeface="+mn-lt"/>
                <a:ea typeface="+mn-ea"/>
                <a:cs typeface="+mn-cs"/>
              </a:defRPr>
            </a:lvl5pPr>
            <a:lvl6pPr marL="8769325" algn="l" defTabSz="3507730" rtl="0" eaLnBrk="1" latinLnBrk="1" hangingPunct="1">
              <a:defRPr sz="6905" kern="1200">
                <a:solidFill>
                  <a:schemeClr val="tx1"/>
                </a:solidFill>
                <a:latin typeface="+mn-lt"/>
                <a:ea typeface="+mn-ea"/>
                <a:cs typeface="+mn-cs"/>
              </a:defRPr>
            </a:lvl6pPr>
            <a:lvl7pPr marL="10523190" algn="l" defTabSz="3507730" rtl="0" eaLnBrk="1" latinLnBrk="1" hangingPunct="1">
              <a:defRPr sz="6905" kern="1200">
                <a:solidFill>
                  <a:schemeClr val="tx1"/>
                </a:solidFill>
                <a:latin typeface="+mn-lt"/>
                <a:ea typeface="+mn-ea"/>
                <a:cs typeface="+mn-cs"/>
              </a:defRPr>
            </a:lvl7pPr>
            <a:lvl8pPr marL="12277054" algn="l" defTabSz="3507730" rtl="0" eaLnBrk="1" latinLnBrk="1" hangingPunct="1">
              <a:defRPr sz="6905" kern="1200">
                <a:solidFill>
                  <a:schemeClr val="tx1"/>
                </a:solidFill>
                <a:latin typeface="+mn-lt"/>
                <a:ea typeface="+mn-ea"/>
                <a:cs typeface="+mn-cs"/>
              </a:defRPr>
            </a:lvl8pPr>
            <a:lvl9pPr marL="14030919" algn="l" defTabSz="3507730" rtl="0" eaLnBrk="1" latinLnBrk="1" hangingPunct="1">
              <a:defRPr sz="6905" kern="1200">
                <a:solidFill>
                  <a:schemeClr val="tx1"/>
                </a:solidFill>
                <a:latin typeface="+mn-lt"/>
                <a:ea typeface="+mn-ea"/>
                <a:cs typeface="+mn-cs"/>
              </a:defRPr>
            </a:lvl9pPr>
          </a:lstStyle>
          <a:p>
            <a:pPr algn="ctr"/>
            <a:r>
              <a:rPr lang="en-US" altLang="ko-KR" sz="3200" b="1" dirty="0">
                <a:latin typeface="Arial" panose="020B0604020202020204" pitchFamily="34" charset="0"/>
                <a:cs typeface="Arial" panose="020B0604020202020204" pitchFamily="34" charset="0"/>
              </a:rPr>
              <a:t>Schematic of NBB circuit</a:t>
            </a:r>
          </a:p>
          <a:p>
            <a:pPr algn="ctr"/>
            <a:r>
              <a:rPr lang="en-US" altLang="ko-KR" sz="3200" b="1" dirty="0">
                <a:latin typeface="Arial" panose="020B0604020202020204" pitchFamily="34" charset="0"/>
                <a:cs typeface="Arial" panose="020B0604020202020204" pitchFamily="34" charset="0"/>
              </a:rPr>
              <a:t>[JSSC 2020, M. –J. </a:t>
            </a:r>
            <a:r>
              <a:rPr lang="en-US" altLang="ko-KR" sz="3200" b="1" dirty="0" err="1">
                <a:latin typeface="Arial" panose="020B0604020202020204" pitchFamily="34" charset="0"/>
                <a:cs typeface="Arial" panose="020B0604020202020204" pitchFamily="34" charset="0"/>
              </a:rPr>
              <a:t>Seo</a:t>
            </a:r>
            <a:r>
              <a:rPr lang="en-US" altLang="ko-KR" sz="3200" b="1" dirty="0">
                <a:latin typeface="Arial" panose="020B0604020202020204" pitchFamily="34" charset="0"/>
                <a:cs typeface="Arial" panose="020B0604020202020204" pitchFamily="34" charset="0"/>
              </a:rPr>
              <a:t>]</a:t>
            </a:r>
            <a:endParaRPr lang="ko-KR" altLang="en-US" sz="3200" b="1" dirty="0">
              <a:latin typeface="Arial" panose="020B0604020202020204" pitchFamily="34" charset="0"/>
              <a:cs typeface="Arial" panose="020B0604020202020204" pitchFamily="34" charset="0"/>
            </a:endParaRPr>
          </a:p>
        </p:txBody>
      </p:sp>
      <p:sp>
        <p:nvSpPr>
          <p:cNvPr id="317" name="직사각형 316">
            <a:extLst>
              <a:ext uri="{FF2B5EF4-FFF2-40B4-BE49-F238E27FC236}">
                <a16:creationId xmlns:a16="http://schemas.microsoft.com/office/drawing/2014/main" id="{1892EA4A-2010-4B1D-BC8F-3320BF38A167}"/>
              </a:ext>
            </a:extLst>
          </p:cNvPr>
          <p:cNvSpPr/>
          <p:nvPr/>
        </p:nvSpPr>
        <p:spPr>
          <a:xfrm>
            <a:off x="15583611" y="26216720"/>
            <a:ext cx="7099235" cy="584775"/>
          </a:xfrm>
          <a:prstGeom prst="rect">
            <a:avLst/>
          </a:prstGeom>
        </p:spPr>
        <p:txBody>
          <a:bodyPr wrap="square">
            <a:spAutoFit/>
          </a:bodyPr>
          <a:lstStyle>
            <a:defPPr>
              <a:defRPr lang="ko-KR"/>
            </a:defPPr>
            <a:lvl1pPr marL="0" algn="l" defTabSz="3507730" rtl="0" eaLnBrk="1" latinLnBrk="1" hangingPunct="1">
              <a:defRPr sz="6905" kern="1200">
                <a:solidFill>
                  <a:schemeClr val="tx1"/>
                </a:solidFill>
                <a:latin typeface="+mn-lt"/>
                <a:ea typeface="+mn-ea"/>
                <a:cs typeface="+mn-cs"/>
              </a:defRPr>
            </a:lvl1pPr>
            <a:lvl2pPr marL="1753865" algn="l" defTabSz="3507730" rtl="0" eaLnBrk="1" latinLnBrk="1" hangingPunct="1">
              <a:defRPr sz="6905" kern="1200">
                <a:solidFill>
                  <a:schemeClr val="tx1"/>
                </a:solidFill>
                <a:latin typeface="+mn-lt"/>
                <a:ea typeface="+mn-ea"/>
                <a:cs typeface="+mn-cs"/>
              </a:defRPr>
            </a:lvl2pPr>
            <a:lvl3pPr marL="3507730" algn="l" defTabSz="3507730" rtl="0" eaLnBrk="1" latinLnBrk="1" hangingPunct="1">
              <a:defRPr sz="6905" kern="1200">
                <a:solidFill>
                  <a:schemeClr val="tx1"/>
                </a:solidFill>
                <a:latin typeface="+mn-lt"/>
                <a:ea typeface="+mn-ea"/>
                <a:cs typeface="+mn-cs"/>
              </a:defRPr>
            </a:lvl3pPr>
            <a:lvl4pPr marL="5261595" algn="l" defTabSz="3507730" rtl="0" eaLnBrk="1" latinLnBrk="1" hangingPunct="1">
              <a:defRPr sz="6905" kern="1200">
                <a:solidFill>
                  <a:schemeClr val="tx1"/>
                </a:solidFill>
                <a:latin typeface="+mn-lt"/>
                <a:ea typeface="+mn-ea"/>
                <a:cs typeface="+mn-cs"/>
              </a:defRPr>
            </a:lvl4pPr>
            <a:lvl5pPr marL="7015460" algn="l" defTabSz="3507730" rtl="0" eaLnBrk="1" latinLnBrk="1" hangingPunct="1">
              <a:defRPr sz="6905" kern="1200">
                <a:solidFill>
                  <a:schemeClr val="tx1"/>
                </a:solidFill>
                <a:latin typeface="+mn-lt"/>
                <a:ea typeface="+mn-ea"/>
                <a:cs typeface="+mn-cs"/>
              </a:defRPr>
            </a:lvl5pPr>
            <a:lvl6pPr marL="8769325" algn="l" defTabSz="3507730" rtl="0" eaLnBrk="1" latinLnBrk="1" hangingPunct="1">
              <a:defRPr sz="6905" kern="1200">
                <a:solidFill>
                  <a:schemeClr val="tx1"/>
                </a:solidFill>
                <a:latin typeface="+mn-lt"/>
                <a:ea typeface="+mn-ea"/>
                <a:cs typeface="+mn-cs"/>
              </a:defRPr>
            </a:lvl6pPr>
            <a:lvl7pPr marL="10523190" algn="l" defTabSz="3507730" rtl="0" eaLnBrk="1" latinLnBrk="1" hangingPunct="1">
              <a:defRPr sz="6905" kern="1200">
                <a:solidFill>
                  <a:schemeClr val="tx1"/>
                </a:solidFill>
                <a:latin typeface="+mn-lt"/>
                <a:ea typeface="+mn-ea"/>
                <a:cs typeface="+mn-cs"/>
              </a:defRPr>
            </a:lvl7pPr>
            <a:lvl8pPr marL="12277054" algn="l" defTabSz="3507730" rtl="0" eaLnBrk="1" latinLnBrk="1" hangingPunct="1">
              <a:defRPr sz="6905" kern="1200">
                <a:solidFill>
                  <a:schemeClr val="tx1"/>
                </a:solidFill>
                <a:latin typeface="+mn-lt"/>
                <a:ea typeface="+mn-ea"/>
                <a:cs typeface="+mn-cs"/>
              </a:defRPr>
            </a:lvl8pPr>
            <a:lvl9pPr marL="14030919" algn="l" defTabSz="3507730" rtl="0" eaLnBrk="1" latinLnBrk="1" hangingPunct="1">
              <a:defRPr sz="6905" kern="1200">
                <a:solidFill>
                  <a:schemeClr val="tx1"/>
                </a:solidFill>
                <a:latin typeface="+mn-lt"/>
                <a:ea typeface="+mn-ea"/>
                <a:cs typeface="+mn-cs"/>
              </a:defRPr>
            </a:lvl9pPr>
          </a:lstStyle>
          <a:p>
            <a:pPr algn="ctr"/>
            <a:r>
              <a:rPr lang="en-US" altLang="ko-KR" sz="3200" b="1" dirty="0">
                <a:latin typeface="Arial" panose="020B0604020202020204" pitchFamily="34" charset="0"/>
                <a:cs typeface="Arial" panose="020B0604020202020204" pitchFamily="34" charset="0"/>
              </a:rPr>
              <a:t>FFT plot with 10MS/s operation</a:t>
            </a:r>
            <a:endParaRPr lang="ko-KR" altLang="en-US" sz="3200" b="1" dirty="0">
              <a:latin typeface="Arial" panose="020B0604020202020204" pitchFamily="34" charset="0"/>
              <a:cs typeface="Arial" panose="020B0604020202020204" pitchFamily="34" charset="0"/>
            </a:endParaRPr>
          </a:p>
        </p:txBody>
      </p:sp>
      <p:sp>
        <p:nvSpPr>
          <p:cNvPr id="318" name="직사각형 317">
            <a:extLst>
              <a:ext uri="{FF2B5EF4-FFF2-40B4-BE49-F238E27FC236}">
                <a16:creationId xmlns:a16="http://schemas.microsoft.com/office/drawing/2014/main" id="{CEDEF01B-2FB9-4848-955D-3D418C17F572}"/>
              </a:ext>
            </a:extLst>
          </p:cNvPr>
          <p:cNvSpPr/>
          <p:nvPr/>
        </p:nvSpPr>
        <p:spPr>
          <a:xfrm>
            <a:off x="22742950" y="26216720"/>
            <a:ext cx="7099235" cy="584775"/>
          </a:xfrm>
          <a:prstGeom prst="rect">
            <a:avLst/>
          </a:prstGeom>
        </p:spPr>
        <p:txBody>
          <a:bodyPr wrap="square">
            <a:spAutoFit/>
          </a:bodyPr>
          <a:lstStyle>
            <a:defPPr>
              <a:defRPr lang="ko-KR"/>
            </a:defPPr>
            <a:lvl1pPr marL="0" algn="l" defTabSz="3507730" rtl="0" eaLnBrk="1" latinLnBrk="1" hangingPunct="1">
              <a:defRPr sz="6905" kern="1200">
                <a:solidFill>
                  <a:schemeClr val="tx1"/>
                </a:solidFill>
                <a:latin typeface="+mn-lt"/>
                <a:ea typeface="+mn-ea"/>
                <a:cs typeface="+mn-cs"/>
              </a:defRPr>
            </a:lvl1pPr>
            <a:lvl2pPr marL="1753865" algn="l" defTabSz="3507730" rtl="0" eaLnBrk="1" latinLnBrk="1" hangingPunct="1">
              <a:defRPr sz="6905" kern="1200">
                <a:solidFill>
                  <a:schemeClr val="tx1"/>
                </a:solidFill>
                <a:latin typeface="+mn-lt"/>
                <a:ea typeface="+mn-ea"/>
                <a:cs typeface="+mn-cs"/>
              </a:defRPr>
            </a:lvl2pPr>
            <a:lvl3pPr marL="3507730" algn="l" defTabSz="3507730" rtl="0" eaLnBrk="1" latinLnBrk="1" hangingPunct="1">
              <a:defRPr sz="6905" kern="1200">
                <a:solidFill>
                  <a:schemeClr val="tx1"/>
                </a:solidFill>
                <a:latin typeface="+mn-lt"/>
                <a:ea typeface="+mn-ea"/>
                <a:cs typeface="+mn-cs"/>
              </a:defRPr>
            </a:lvl3pPr>
            <a:lvl4pPr marL="5261595" algn="l" defTabSz="3507730" rtl="0" eaLnBrk="1" latinLnBrk="1" hangingPunct="1">
              <a:defRPr sz="6905" kern="1200">
                <a:solidFill>
                  <a:schemeClr val="tx1"/>
                </a:solidFill>
                <a:latin typeface="+mn-lt"/>
                <a:ea typeface="+mn-ea"/>
                <a:cs typeface="+mn-cs"/>
              </a:defRPr>
            </a:lvl4pPr>
            <a:lvl5pPr marL="7015460" algn="l" defTabSz="3507730" rtl="0" eaLnBrk="1" latinLnBrk="1" hangingPunct="1">
              <a:defRPr sz="6905" kern="1200">
                <a:solidFill>
                  <a:schemeClr val="tx1"/>
                </a:solidFill>
                <a:latin typeface="+mn-lt"/>
                <a:ea typeface="+mn-ea"/>
                <a:cs typeface="+mn-cs"/>
              </a:defRPr>
            </a:lvl5pPr>
            <a:lvl6pPr marL="8769325" algn="l" defTabSz="3507730" rtl="0" eaLnBrk="1" latinLnBrk="1" hangingPunct="1">
              <a:defRPr sz="6905" kern="1200">
                <a:solidFill>
                  <a:schemeClr val="tx1"/>
                </a:solidFill>
                <a:latin typeface="+mn-lt"/>
                <a:ea typeface="+mn-ea"/>
                <a:cs typeface="+mn-cs"/>
              </a:defRPr>
            </a:lvl6pPr>
            <a:lvl7pPr marL="10523190" algn="l" defTabSz="3507730" rtl="0" eaLnBrk="1" latinLnBrk="1" hangingPunct="1">
              <a:defRPr sz="6905" kern="1200">
                <a:solidFill>
                  <a:schemeClr val="tx1"/>
                </a:solidFill>
                <a:latin typeface="+mn-lt"/>
                <a:ea typeface="+mn-ea"/>
                <a:cs typeface="+mn-cs"/>
              </a:defRPr>
            </a:lvl7pPr>
            <a:lvl8pPr marL="12277054" algn="l" defTabSz="3507730" rtl="0" eaLnBrk="1" latinLnBrk="1" hangingPunct="1">
              <a:defRPr sz="6905" kern="1200">
                <a:solidFill>
                  <a:schemeClr val="tx1"/>
                </a:solidFill>
                <a:latin typeface="+mn-lt"/>
                <a:ea typeface="+mn-ea"/>
                <a:cs typeface="+mn-cs"/>
              </a:defRPr>
            </a:lvl8pPr>
            <a:lvl9pPr marL="14030919" algn="l" defTabSz="3507730" rtl="0" eaLnBrk="1" latinLnBrk="1" hangingPunct="1">
              <a:defRPr sz="6905" kern="1200">
                <a:solidFill>
                  <a:schemeClr val="tx1"/>
                </a:solidFill>
                <a:latin typeface="+mn-lt"/>
                <a:ea typeface="+mn-ea"/>
                <a:cs typeface="+mn-cs"/>
              </a:defRPr>
            </a:lvl9pPr>
          </a:lstStyle>
          <a:p>
            <a:pPr algn="ctr"/>
            <a:r>
              <a:rPr lang="en-US" altLang="ko-KR" sz="3200" b="1" dirty="0">
                <a:latin typeface="Arial" panose="020B0604020202020204" pitchFamily="34" charset="0"/>
                <a:cs typeface="Arial" panose="020B0604020202020204" pitchFamily="34" charset="0"/>
              </a:rPr>
              <a:t>FFT plot with 80kS/s operation</a:t>
            </a:r>
            <a:endParaRPr lang="ko-KR" altLang="en-US" sz="3200" b="1" dirty="0">
              <a:latin typeface="Arial" panose="020B0604020202020204" pitchFamily="34" charset="0"/>
              <a:cs typeface="Arial" panose="020B0604020202020204" pitchFamily="34" charset="0"/>
            </a:endParaRPr>
          </a:p>
        </p:txBody>
      </p:sp>
      <p:sp>
        <p:nvSpPr>
          <p:cNvPr id="319" name="직사각형 318">
            <a:extLst>
              <a:ext uri="{FF2B5EF4-FFF2-40B4-BE49-F238E27FC236}">
                <a16:creationId xmlns:a16="http://schemas.microsoft.com/office/drawing/2014/main" id="{85945C9F-AF75-4679-BD17-532589BF8F88}"/>
              </a:ext>
            </a:extLst>
          </p:cNvPr>
          <p:cNvSpPr/>
          <p:nvPr/>
        </p:nvSpPr>
        <p:spPr>
          <a:xfrm>
            <a:off x="15411450" y="26822311"/>
            <a:ext cx="14560470" cy="2744149"/>
          </a:xfrm>
          <a:prstGeom prst="rect">
            <a:avLst/>
          </a:prstGeom>
        </p:spPr>
        <p:txBody>
          <a:bodyPr wrap="square">
            <a:spAutoFit/>
          </a:bodyPr>
          <a:lstStyle>
            <a:defPPr>
              <a:defRPr lang="ko-KR"/>
            </a:defPPr>
            <a:lvl1pPr marL="0" algn="l" defTabSz="3507730" rtl="0" eaLnBrk="1" latinLnBrk="1" hangingPunct="1">
              <a:defRPr sz="6905" kern="1200">
                <a:solidFill>
                  <a:schemeClr val="tx1"/>
                </a:solidFill>
                <a:latin typeface="+mn-lt"/>
                <a:ea typeface="+mn-ea"/>
                <a:cs typeface="+mn-cs"/>
              </a:defRPr>
            </a:lvl1pPr>
            <a:lvl2pPr marL="1753865" algn="l" defTabSz="3507730" rtl="0" eaLnBrk="1" latinLnBrk="1" hangingPunct="1">
              <a:defRPr sz="6905" kern="1200">
                <a:solidFill>
                  <a:schemeClr val="tx1"/>
                </a:solidFill>
                <a:latin typeface="+mn-lt"/>
                <a:ea typeface="+mn-ea"/>
                <a:cs typeface="+mn-cs"/>
              </a:defRPr>
            </a:lvl2pPr>
            <a:lvl3pPr marL="3507730" algn="l" defTabSz="3507730" rtl="0" eaLnBrk="1" latinLnBrk="1" hangingPunct="1">
              <a:defRPr sz="6905" kern="1200">
                <a:solidFill>
                  <a:schemeClr val="tx1"/>
                </a:solidFill>
                <a:latin typeface="+mn-lt"/>
                <a:ea typeface="+mn-ea"/>
                <a:cs typeface="+mn-cs"/>
              </a:defRPr>
            </a:lvl3pPr>
            <a:lvl4pPr marL="5261595" algn="l" defTabSz="3507730" rtl="0" eaLnBrk="1" latinLnBrk="1" hangingPunct="1">
              <a:defRPr sz="6905" kern="1200">
                <a:solidFill>
                  <a:schemeClr val="tx1"/>
                </a:solidFill>
                <a:latin typeface="+mn-lt"/>
                <a:ea typeface="+mn-ea"/>
                <a:cs typeface="+mn-cs"/>
              </a:defRPr>
            </a:lvl4pPr>
            <a:lvl5pPr marL="7015460" algn="l" defTabSz="3507730" rtl="0" eaLnBrk="1" latinLnBrk="1" hangingPunct="1">
              <a:defRPr sz="6905" kern="1200">
                <a:solidFill>
                  <a:schemeClr val="tx1"/>
                </a:solidFill>
                <a:latin typeface="+mn-lt"/>
                <a:ea typeface="+mn-ea"/>
                <a:cs typeface="+mn-cs"/>
              </a:defRPr>
            </a:lvl5pPr>
            <a:lvl6pPr marL="8769325" algn="l" defTabSz="3507730" rtl="0" eaLnBrk="1" latinLnBrk="1" hangingPunct="1">
              <a:defRPr sz="6905" kern="1200">
                <a:solidFill>
                  <a:schemeClr val="tx1"/>
                </a:solidFill>
                <a:latin typeface="+mn-lt"/>
                <a:ea typeface="+mn-ea"/>
                <a:cs typeface="+mn-cs"/>
              </a:defRPr>
            </a:lvl6pPr>
            <a:lvl7pPr marL="10523190" algn="l" defTabSz="3507730" rtl="0" eaLnBrk="1" latinLnBrk="1" hangingPunct="1">
              <a:defRPr sz="6905" kern="1200">
                <a:solidFill>
                  <a:schemeClr val="tx1"/>
                </a:solidFill>
                <a:latin typeface="+mn-lt"/>
                <a:ea typeface="+mn-ea"/>
                <a:cs typeface="+mn-cs"/>
              </a:defRPr>
            </a:lvl7pPr>
            <a:lvl8pPr marL="12277054" algn="l" defTabSz="3507730" rtl="0" eaLnBrk="1" latinLnBrk="1" hangingPunct="1">
              <a:defRPr sz="6905" kern="1200">
                <a:solidFill>
                  <a:schemeClr val="tx1"/>
                </a:solidFill>
                <a:latin typeface="+mn-lt"/>
                <a:ea typeface="+mn-ea"/>
                <a:cs typeface="+mn-cs"/>
              </a:defRPr>
            </a:lvl8pPr>
            <a:lvl9pPr marL="14030919" algn="l" defTabSz="3507730" rtl="0" eaLnBrk="1" latinLnBrk="1" hangingPunct="1">
              <a:defRPr sz="6905" kern="1200">
                <a:solidFill>
                  <a:schemeClr val="tx1"/>
                </a:solidFill>
                <a:latin typeface="+mn-lt"/>
                <a:ea typeface="+mn-ea"/>
                <a:cs typeface="+mn-cs"/>
              </a:defRPr>
            </a:lvl9pPr>
          </a:lstStyle>
          <a:p>
            <a:pPr marL="457200" indent="-457200" algn="just">
              <a:lnSpc>
                <a:spcPts val="4200"/>
              </a:lnSpc>
              <a:buFont typeface="Arial" panose="020B0604020202020204" pitchFamily="34" charset="0"/>
              <a:buChar char="•"/>
            </a:pPr>
            <a:r>
              <a:rPr lang="en-US" altLang="ko-KR" sz="3200" dirty="0">
                <a:latin typeface="Arial" panose="020B0604020202020204" pitchFamily="34" charset="0"/>
                <a:cs typeface="Arial" panose="020B0604020202020204" pitchFamily="34" charset="0"/>
              </a:rPr>
              <a:t>Designed NS SAR ADC achieved SNDR of 67.6dB and SFDR of 78.1dB when operating in 10MS/s.</a:t>
            </a:r>
          </a:p>
          <a:p>
            <a:pPr marL="457200" indent="-457200" algn="just">
              <a:lnSpc>
                <a:spcPts val="4200"/>
              </a:lnSpc>
              <a:buFont typeface="Arial" panose="020B0604020202020204" pitchFamily="34" charset="0"/>
              <a:buChar char="•"/>
            </a:pPr>
            <a:r>
              <a:rPr lang="en-US" altLang="ko-KR" sz="3200" dirty="0">
                <a:latin typeface="Arial" panose="020B0604020202020204" pitchFamily="34" charset="0"/>
                <a:cs typeface="Arial" panose="020B0604020202020204" pitchFamily="34" charset="0"/>
              </a:rPr>
              <a:t>If the sampling frequency is 80kS/s which is quite slow, the SFDR degrades to 36dB. SFDR is improved by 14dB when the NBB technique is implanted. SNR is also improved by 3.7dB.</a:t>
            </a:r>
          </a:p>
        </p:txBody>
      </p:sp>
      <p:graphicFrame>
        <p:nvGraphicFramePr>
          <p:cNvPr id="36" name="표 35">
            <a:extLst>
              <a:ext uri="{FF2B5EF4-FFF2-40B4-BE49-F238E27FC236}">
                <a16:creationId xmlns:a16="http://schemas.microsoft.com/office/drawing/2014/main" id="{4FC8C91D-A337-4E1A-87F0-D6D7AA37CBB1}"/>
              </a:ext>
            </a:extLst>
          </p:cNvPr>
          <p:cNvGraphicFramePr>
            <a:graphicFrameLocks noGrp="1"/>
          </p:cNvGraphicFramePr>
          <p:nvPr>
            <p:extLst>
              <p:ext uri="{D42A27DB-BD31-4B8C-83A1-F6EECF244321}">
                <p14:modId xmlns:p14="http://schemas.microsoft.com/office/powerpoint/2010/main" val="2177460853"/>
              </p:ext>
            </p:extLst>
          </p:nvPr>
        </p:nvGraphicFramePr>
        <p:xfrm>
          <a:off x="15539540" y="29693283"/>
          <a:ext cx="14264544" cy="3419417"/>
        </p:xfrm>
        <a:graphic>
          <a:graphicData uri="http://schemas.openxmlformats.org/drawingml/2006/table">
            <a:tbl>
              <a:tblPr firstRow="1" bandRow="1">
                <a:tableStyleId>{5940675A-B579-460E-94D1-54222C63F5DA}</a:tableStyleId>
              </a:tblPr>
              <a:tblGrid>
                <a:gridCol w="3566136">
                  <a:extLst>
                    <a:ext uri="{9D8B030D-6E8A-4147-A177-3AD203B41FA5}">
                      <a16:colId xmlns:a16="http://schemas.microsoft.com/office/drawing/2014/main" val="2445318624"/>
                    </a:ext>
                  </a:extLst>
                </a:gridCol>
                <a:gridCol w="3566136">
                  <a:extLst>
                    <a:ext uri="{9D8B030D-6E8A-4147-A177-3AD203B41FA5}">
                      <a16:colId xmlns:a16="http://schemas.microsoft.com/office/drawing/2014/main" val="65803577"/>
                    </a:ext>
                  </a:extLst>
                </a:gridCol>
                <a:gridCol w="3566136">
                  <a:extLst>
                    <a:ext uri="{9D8B030D-6E8A-4147-A177-3AD203B41FA5}">
                      <a16:colId xmlns:a16="http://schemas.microsoft.com/office/drawing/2014/main" val="2570635344"/>
                    </a:ext>
                  </a:extLst>
                </a:gridCol>
                <a:gridCol w="3566136">
                  <a:extLst>
                    <a:ext uri="{9D8B030D-6E8A-4147-A177-3AD203B41FA5}">
                      <a16:colId xmlns:a16="http://schemas.microsoft.com/office/drawing/2014/main" val="779388566"/>
                    </a:ext>
                  </a:extLst>
                </a:gridCol>
              </a:tblGrid>
              <a:tr h="697225">
                <a:tc>
                  <a:txBody>
                    <a:bodyPr/>
                    <a:lstStyle/>
                    <a:p>
                      <a:pPr algn="ctr" latinLnBrk="1"/>
                      <a:r>
                        <a:rPr lang="en-US" altLang="ko-KR" sz="3200" b="1" dirty="0">
                          <a:latin typeface="Arial" panose="020B0604020202020204" pitchFamily="34" charset="0"/>
                          <a:cs typeface="Arial" panose="020B0604020202020204" pitchFamily="34" charset="0"/>
                        </a:rPr>
                        <a:t>Parameter</a:t>
                      </a:r>
                      <a:endParaRPr lang="ko-KR" altLang="en-US" sz="3200" b="1" dirty="0">
                        <a:latin typeface="Arial" panose="020B0604020202020204" pitchFamily="34" charset="0"/>
                        <a:cs typeface="Arial" panose="020B0604020202020204" pitchFamily="34"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latinLnBrk="1"/>
                      <a:r>
                        <a:rPr lang="en-US" altLang="ko-KR" sz="3200" b="1" dirty="0">
                          <a:latin typeface="Arial" panose="020B0604020202020204" pitchFamily="34" charset="0"/>
                          <a:cs typeface="Arial" panose="020B0604020202020204" pitchFamily="34" charset="0"/>
                        </a:rPr>
                        <a:t>Value</a:t>
                      </a:r>
                      <a:endParaRPr lang="ko-KR" altLang="en-US" sz="3200" b="1" dirty="0">
                        <a:latin typeface="Arial" panose="020B0604020202020204" pitchFamily="34" charset="0"/>
                        <a:cs typeface="Arial" panose="020B0604020202020204" pitchFamily="34"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latinLnBrk="1"/>
                      <a:r>
                        <a:rPr lang="en-US" altLang="ko-KR" sz="3200" b="1" dirty="0">
                          <a:latin typeface="Arial" panose="020B0604020202020204" pitchFamily="34" charset="0"/>
                          <a:cs typeface="Arial" panose="020B0604020202020204" pitchFamily="34" charset="0"/>
                        </a:rPr>
                        <a:t>Parameter</a:t>
                      </a:r>
                      <a:endParaRPr lang="ko-KR" altLang="en-US" sz="3200" b="1" dirty="0">
                        <a:latin typeface="Arial" panose="020B0604020202020204" pitchFamily="34" charset="0"/>
                        <a:cs typeface="Arial" panose="020B0604020202020204" pitchFamily="34"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latinLnBrk="1"/>
                      <a:r>
                        <a:rPr lang="en-US" altLang="ko-KR" sz="3200" b="1" dirty="0">
                          <a:latin typeface="Arial" panose="020B0604020202020204" pitchFamily="34" charset="0"/>
                          <a:cs typeface="Arial" panose="020B0604020202020204" pitchFamily="34" charset="0"/>
                        </a:rPr>
                        <a:t>Value</a:t>
                      </a:r>
                      <a:endParaRPr lang="ko-KR" altLang="en-US" sz="3200" b="1" dirty="0">
                        <a:latin typeface="Arial" panose="020B0604020202020204" pitchFamily="34" charset="0"/>
                        <a:cs typeface="Arial" panose="020B0604020202020204" pitchFamily="34"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932979581"/>
                  </a:ext>
                </a:extLst>
              </a:tr>
              <a:tr h="697225">
                <a:tc>
                  <a:txBody>
                    <a:bodyPr/>
                    <a:lstStyle/>
                    <a:p>
                      <a:pPr algn="ctr" latinLnBrk="1"/>
                      <a:r>
                        <a:rPr lang="en-US" altLang="ko-KR" sz="3200" b="1" dirty="0">
                          <a:latin typeface="Arial" panose="020B0604020202020204" pitchFamily="34" charset="0"/>
                          <a:cs typeface="Arial" panose="020B0604020202020204" pitchFamily="34" charset="0"/>
                        </a:rPr>
                        <a:t>Process</a:t>
                      </a:r>
                      <a:endParaRPr lang="ko-KR" altLang="en-US" sz="3200" b="1" dirty="0">
                        <a:latin typeface="Arial" panose="020B0604020202020204" pitchFamily="34" charset="0"/>
                        <a:cs typeface="Arial" panose="020B0604020202020204" pitchFamily="34"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latinLnBrk="1"/>
                      <a:r>
                        <a:rPr lang="en-US" altLang="ko-KR" sz="3200" b="0" dirty="0">
                          <a:latin typeface="Arial" panose="020B0604020202020204" pitchFamily="34" charset="0"/>
                          <a:cs typeface="Arial" panose="020B0604020202020204" pitchFamily="34" charset="0"/>
                        </a:rPr>
                        <a:t>65nm</a:t>
                      </a:r>
                      <a:endParaRPr lang="ko-KR" altLang="en-US" sz="3200" b="0" dirty="0">
                        <a:latin typeface="Arial" panose="020B0604020202020204" pitchFamily="34" charset="0"/>
                        <a:cs typeface="Arial" panose="020B0604020202020204" pitchFamily="34"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latinLnBrk="1"/>
                      <a:r>
                        <a:rPr lang="en-US" altLang="ko-KR" sz="3200" b="1" dirty="0">
                          <a:latin typeface="Arial" panose="020B0604020202020204" pitchFamily="34" charset="0"/>
                          <a:cs typeface="Arial" panose="020B0604020202020204" pitchFamily="34" charset="0"/>
                        </a:rPr>
                        <a:t>SNDR</a:t>
                      </a:r>
                      <a:endParaRPr lang="ko-KR" altLang="en-US" sz="3200" b="1" dirty="0">
                        <a:latin typeface="Arial" panose="020B0604020202020204" pitchFamily="34" charset="0"/>
                        <a:cs typeface="Arial" panose="020B0604020202020204" pitchFamily="34"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latinLnBrk="1"/>
                      <a:r>
                        <a:rPr lang="en-US" altLang="ko-KR" sz="3200" b="0" dirty="0">
                          <a:latin typeface="Arial" panose="020B0604020202020204" pitchFamily="34" charset="0"/>
                          <a:cs typeface="Arial" panose="020B0604020202020204" pitchFamily="34" charset="0"/>
                        </a:rPr>
                        <a:t>67.8dB</a:t>
                      </a:r>
                      <a:endParaRPr lang="ko-KR" altLang="en-US" sz="3200" b="0" dirty="0">
                        <a:latin typeface="Arial" panose="020B0604020202020204" pitchFamily="34" charset="0"/>
                        <a:cs typeface="Arial" panose="020B0604020202020204" pitchFamily="34"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86665766"/>
                  </a:ext>
                </a:extLst>
              </a:tr>
              <a:tr h="630517">
                <a:tc>
                  <a:txBody>
                    <a:bodyPr/>
                    <a:lstStyle/>
                    <a:p>
                      <a:pPr algn="ctr" latinLnBrk="1"/>
                      <a:r>
                        <a:rPr lang="en-US" altLang="ko-KR" sz="3200" b="1" dirty="0">
                          <a:latin typeface="Arial" panose="020B0604020202020204" pitchFamily="34" charset="0"/>
                          <a:cs typeface="Arial" panose="020B0604020202020204" pitchFamily="34" charset="0"/>
                        </a:rPr>
                        <a:t>Fs</a:t>
                      </a:r>
                      <a:endParaRPr lang="ko-KR" altLang="en-US" sz="3200" b="1" dirty="0">
                        <a:latin typeface="Arial" panose="020B0604020202020204" pitchFamily="34" charset="0"/>
                        <a:cs typeface="Arial" panose="020B0604020202020204" pitchFamily="34"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latinLnBrk="1"/>
                      <a:r>
                        <a:rPr lang="en-US" altLang="ko-KR" sz="3200" b="0" dirty="0">
                          <a:latin typeface="Arial" panose="020B0604020202020204" pitchFamily="34" charset="0"/>
                          <a:cs typeface="Arial" panose="020B0604020202020204" pitchFamily="34" charset="0"/>
                        </a:rPr>
                        <a:t>10MHz</a:t>
                      </a:r>
                      <a:endParaRPr lang="ko-KR" altLang="en-US" sz="3200" b="0" dirty="0">
                        <a:latin typeface="Arial" panose="020B0604020202020204" pitchFamily="34" charset="0"/>
                        <a:cs typeface="Arial" panose="020B0604020202020204" pitchFamily="34"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latinLnBrk="1"/>
                      <a:r>
                        <a:rPr lang="en-US" altLang="ko-KR" sz="3200" b="1" dirty="0">
                          <a:latin typeface="Arial" panose="020B0604020202020204" pitchFamily="34" charset="0"/>
                          <a:cs typeface="Arial" panose="020B0604020202020204" pitchFamily="34" charset="0"/>
                        </a:rPr>
                        <a:t>SFDR</a:t>
                      </a:r>
                      <a:endParaRPr lang="ko-KR" altLang="en-US" sz="3200" b="1" dirty="0">
                        <a:latin typeface="Arial" panose="020B0604020202020204" pitchFamily="34" charset="0"/>
                        <a:cs typeface="Arial" panose="020B0604020202020204" pitchFamily="34"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latinLnBrk="1"/>
                      <a:r>
                        <a:rPr lang="en-US" altLang="ko-KR" sz="3200" b="0" dirty="0">
                          <a:latin typeface="Arial" panose="020B0604020202020204" pitchFamily="34" charset="0"/>
                          <a:cs typeface="Arial" panose="020B0604020202020204" pitchFamily="34" charset="0"/>
                        </a:rPr>
                        <a:t>78.1dB</a:t>
                      </a:r>
                      <a:endParaRPr lang="ko-KR" altLang="en-US" sz="3200" b="0" dirty="0">
                        <a:latin typeface="Arial" panose="020B0604020202020204" pitchFamily="34" charset="0"/>
                        <a:cs typeface="Arial" panose="020B0604020202020204" pitchFamily="34"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61956778"/>
                  </a:ext>
                </a:extLst>
              </a:tr>
              <a:tr h="697225">
                <a:tc>
                  <a:txBody>
                    <a:bodyPr/>
                    <a:lstStyle/>
                    <a:p>
                      <a:pPr algn="ctr" latinLnBrk="1"/>
                      <a:r>
                        <a:rPr lang="en-US" altLang="ko-KR" sz="3200" b="1" dirty="0">
                          <a:latin typeface="Arial" panose="020B0604020202020204" pitchFamily="34" charset="0"/>
                          <a:cs typeface="Arial" panose="020B0604020202020204" pitchFamily="34" charset="0"/>
                        </a:rPr>
                        <a:t>OSR</a:t>
                      </a:r>
                      <a:endParaRPr lang="ko-KR" altLang="en-US" sz="3200" b="1" dirty="0">
                        <a:latin typeface="Arial" panose="020B0604020202020204" pitchFamily="34" charset="0"/>
                        <a:cs typeface="Arial" panose="020B0604020202020204" pitchFamily="34"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latinLnBrk="1"/>
                      <a:r>
                        <a:rPr lang="en-US" altLang="ko-KR" sz="3200" b="0" dirty="0">
                          <a:latin typeface="Arial" panose="020B0604020202020204" pitchFamily="34" charset="0"/>
                          <a:cs typeface="Arial" panose="020B0604020202020204" pitchFamily="34" charset="0"/>
                        </a:rPr>
                        <a:t>4</a:t>
                      </a:r>
                      <a:endParaRPr lang="ko-KR" altLang="en-US" sz="3200" b="0" dirty="0">
                        <a:latin typeface="Arial" panose="020B0604020202020204" pitchFamily="34" charset="0"/>
                        <a:cs typeface="Arial" panose="020B0604020202020204" pitchFamily="34"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latinLnBrk="1"/>
                      <a:r>
                        <a:rPr lang="en-US" altLang="ko-KR" sz="3200" b="1" dirty="0">
                          <a:latin typeface="Arial" panose="020B0604020202020204" pitchFamily="34" charset="0"/>
                          <a:cs typeface="Arial" panose="020B0604020202020204" pitchFamily="34" charset="0"/>
                        </a:rPr>
                        <a:t>FOM</a:t>
                      </a:r>
                      <a:r>
                        <a:rPr lang="en-US" altLang="ko-KR" sz="3200" b="1" baseline="-25000" dirty="0">
                          <a:latin typeface="Arial" panose="020B0604020202020204" pitchFamily="34" charset="0"/>
                          <a:cs typeface="Arial" panose="020B0604020202020204" pitchFamily="34" charset="0"/>
                        </a:rPr>
                        <a:t>S</a:t>
                      </a:r>
                      <a:r>
                        <a:rPr lang="en-US" altLang="ko-KR" sz="3200" b="1" baseline="30000" dirty="0">
                          <a:latin typeface="Arial" panose="020B0604020202020204" pitchFamily="34" charset="0"/>
                          <a:cs typeface="Arial" panose="020B0604020202020204" pitchFamily="34" charset="0"/>
                        </a:rPr>
                        <a:t>1</a:t>
                      </a:r>
                      <a:endParaRPr lang="ko-KR" altLang="en-US" sz="3200" b="1" baseline="30000" dirty="0">
                        <a:latin typeface="Arial" panose="020B0604020202020204" pitchFamily="34" charset="0"/>
                        <a:cs typeface="Arial" panose="020B0604020202020204" pitchFamily="34"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latinLnBrk="1"/>
                      <a:r>
                        <a:rPr lang="en-US" altLang="ko-KR" sz="3200" b="0" dirty="0">
                          <a:latin typeface="Arial" panose="020B0604020202020204" pitchFamily="34" charset="0"/>
                          <a:cs typeface="Arial" panose="020B0604020202020204" pitchFamily="34" charset="0"/>
                        </a:rPr>
                        <a:t>170.32dB</a:t>
                      </a:r>
                      <a:endParaRPr lang="ko-KR" altLang="en-US" sz="3200" b="0" dirty="0">
                        <a:latin typeface="Arial" panose="020B0604020202020204" pitchFamily="34" charset="0"/>
                        <a:cs typeface="Arial" panose="020B0604020202020204" pitchFamily="34"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53347137"/>
                  </a:ext>
                </a:extLst>
              </a:tr>
              <a:tr h="697225">
                <a:tc>
                  <a:txBody>
                    <a:bodyPr/>
                    <a:lstStyle/>
                    <a:p>
                      <a:pPr algn="ctr" latinLnBrk="1"/>
                      <a:r>
                        <a:rPr lang="en-US" altLang="ko-KR" sz="3200" b="1" dirty="0">
                          <a:latin typeface="Arial" panose="020B0604020202020204" pitchFamily="34" charset="0"/>
                          <a:cs typeface="Arial" panose="020B0604020202020204" pitchFamily="34" charset="0"/>
                        </a:rPr>
                        <a:t>Power</a:t>
                      </a:r>
                      <a:endParaRPr lang="ko-KR" altLang="en-US" sz="3200" b="1" dirty="0">
                        <a:latin typeface="Arial" panose="020B0604020202020204" pitchFamily="34" charset="0"/>
                        <a:cs typeface="Arial" panose="020B0604020202020204" pitchFamily="34"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latinLnBrk="1"/>
                      <a:r>
                        <a:rPr lang="en-US" altLang="ko-KR" sz="3200" b="0" dirty="0">
                          <a:latin typeface="Arial" panose="020B0604020202020204" pitchFamily="34" charset="0"/>
                          <a:cs typeface="Arial" panose="020B0604020202020204" pitchFamily="34" charset="0"/>
                        </a:rPr>
                        <a:t>70.0uW</a:t>
                      </a:r>
                      <a:endParaRPr lang="ko-KR" altLang="en-US" sz="3200" b="0" dirty="0">
                        <a:latin typeface="Arial" panose="020B0604020202020204" pitchFamily="34" charset="0"/>
                        <a:cs typeface="Arial" panose="020B0604020202020204" pitchFamily="34"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latinLnBrk="1"/>
                      <a:r>
                        <a:rPr lang="en-US" altLang="ko-KR" sz="3200" b="1" dirty="0">
                          <a:latin typeface="Arial" panose="020B0604020202020204" pitchFamily="34" charset="0"/>
                          <a:cs typeface="Arial" panose="020B0604020202020204" pitchFamily="34" charset="0"/>
                        </a:rPr>
                        <a:t>FOM</a:t>
                      </a:r>
                      <a:r>
                        <a:rPr lang="en-US" altLang="ko-KR" sz="3200" b="1" baseline="-25000" dirty="0">
                          <a:latin typeface="Arial" panose="020B0604020202020204" pitchFamily="34" charset="0"/>
                          <a:cs typeface="Arial" panose="020B0604020202020204" pitchFamily="34" charset="0"/>
                        </a:rPr>
                        <a:t>W</a:t>
                      </a:r>
                      <a:r>
                        <a:rPr lang="en-US" altLang="ko-KR" sz="3200" b="1" baseline="30000" dirty="0">
                          <a:latin typeface="Arial" panose="020B0604020202020204" pitchFamily="34" charset="0"/>
                          <a:cs typeface="Arial" panose="020B0604020202020204" pitchFamily="34" charset="0"/>
                        </a:rPr>
                        <a:t>2</a:t>
                      </a:r>
                      <a:endParaRPr lang="ko-KR" altLang="en-US" sz="3200" b="1" baseline="30000" dirty="0">
                        <a:latin typeface="Arial" panose="020B0604020202020204" pitchFamily="34" charset="0"/>
                        <a:cs typeface="Arial" panose="020B0604020202020204" pitchFamily="34"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latinLnBrk="1"/>
                      <a:r>
                        <a:rPr lang="en-US" altLang="ko-KR" sz="3200" b="0" dirty="0">
                          <a:latin typeface="Arial" panose="020B0604020202020204" pitchFamily="34" charset="0"/>
                          <a:cs typeface="Arial" panose="020B0604020202020204" pitchFamily="34" charset="0"/>
                        </a:rPr>
                        <a:t>13.96fJ/Conv step.</a:t>
                      </a:r>
                      <a:endParaRPr lang="ko-KR" altLang="en-US" sz="3200" b="0" dirty="0">
                        <a:latin typeface="Arial" panose="020B0604020202020204" pitchFamily="34" charset="0"/>
                        <a:cs typeface="Arial" panose="020B0604020202020204" pitchFamily="34"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89470772"/>
                  </a:ext>
                </a:extLst>
              </a:tr>
            </a:tbl>
          </a:graphicData>
        </a:graphic>
      </p:graphicFrame>
      <p:sp>
        <p:nvSpPr>
          <p:cNvPr id="320" name="직사각형 319">
            <a:extLst>
              <a:ext uri="{FF2B5EF4-FFF2-40B4-BE49-F238E27FC236}">
                <a16:creationId xmlns:a16="http://schemas.microsoft.com/office/drawing/2014/main" id="{5DEFD374-6CA9-4C52-9555-62040F8D4E9A}"/>
              </a:ext>
            </a:extLst>
          </p:cNvPr>
          <p:cNvSpPr/>
          <p:nvPr/>
        </p:nvSpPr>
        <p:spPr>
          <a:xfrm>
            <a:off x="15463834" y="33330243"/>
            <a:ext cx="14744533" cy="584775"/>
          </a:xfrm>
          <a:prstGeom prst="rect">
            <a:avLst/>
          </a:prstGeom>
        </p:spPr>
        <p:txBody>
          <a:bodyPr wrap="square">
            <a:spAutoFit/>
          </a:bodyPr>
          <a:lstStyle>
            <a:defPPr>
              <a:defRPr lang="ko-KR"/>
            </a:defPPr>
            <a:lvl1pPr marL="0" algn="l" defTabSz="3507730" rtl="0" eaLnBrk="1" latinLnBrk="1" hangingPunct="1">
              <a:defRPr sz="6905" kern="1200">
                <a:solidFill>
                  <a:schemeClr val="tx1"/>
                </a:solidFill>
                <a:latin typeface="+mn-lt"/>
                <a:ea typeface="+mn-ea"/>
                <a:cs typeface="+mn-cs"/>
              </a:defRPr>
            </a:lvl1pPr>
            <a:lvl2pPr marL="1753865" algn="l" defTabSz="3507730" rtl="0" eaLnBrk="1" latinLnBrk="1" hangingPunct="1">
              <a:defRPr sz="6905" kern="1200">
                <a:solidFill>
                  <a:schemeClr val="tx1"/>
                </a:solidFill>
                <a:latin typeface="+mn-lt"/>
                <a:ea typeface="+mn-ea"/>
                <a:cs typeface="+mn-cs"/>
              </a:defRPr>
            </a:lvl2pPr>
            <a:lvl3pPr marL="3507730" algn="l" defTabSz="3507730" rtl="0" eaLnBrk="1" latinLnBrk="1" hangingPunct="1">
              <a:defRPr sz="6905" kern="1200">
                <a:solidFill>
                  <a:schemeClr val="tx1"/>
                </a:solidFill>
                <a:latin typeface="+mn-lt"/>
                <a:ea typeface="+mn-ea"/>
                <a:cs typeface="+mn-cs"/>
              </a:defRPr>
            </a:lvl3pPr>
            <a:lvl4pPr marL="5261595" algn="l" defTabSz="3507730" rtl="0" eaLnBrk="1" latinLnBrk="1" hangingPunct="1">
              <a:defRPr sz="6905" kern="1200">
                <a:solidFill>
                  <a:schemeClr val="tx1"/>
                </a:solidFill>
                <a:latin typeface="+mn-lt"/>
                <a:ea typeface="+mn-ea"/>
                <a:cs typeface="+mn-cs"/>
              </a:defRPr>
            </a:lvl4pPr>
            <a:lvl5pPr marL="7015460" algn="l" defTabSz="3507730" rtl="0" eaLnBrk="1" latinLnBrk="1" hangingPunct="1">
              <a:defRPr sz="6905" kern="1200">
                <a:solidFill>
                  <a:schemeClr val="tx1"/>
                </a:solidFill>
                <a:latin typeface="+mn-lt"/>
                <a:ea typeface="+mn-ea"/>
                <a:cs typeface="+mn-cs"/>
              </a:defRPr>
            </a:lvl5pPr>
            <a:lvl6pPr marL="8769325" algn="l" defTabSz="3507730" rtl="0" eaLnBrk="1" latinLnBrk="1" hangingPunct="1">
              <a:defRPr sz="6905" kern="1200">
                <a:solidFill>
                  <a:schemeClr val="tx1"/>
                </a:solidFill>
                <a:latin typeface="+mn-lt"/>
                <a:ea typeface="+mn-ea"/>
                <a:cs typeface="+mn-cs"/>
              </a:defRPr>
            </a:lvl6pPr>
            <a:lvl7pPr marL="10523190" algn="l" defTabSz="3507730" rtl="0" eaLnBrk="1" latinLnBrk="1" hangingPunct="1">
              <a:defRPr sz="6905" kern="1200">
                <a:solidFill>
                  <a:schemeClr val="tx1"/>
                </a:solidFill>
                <a:latin typeface="+mn-lt"/>
                <a:ea typeface="+mn-ea"/>
                <a:cs typeface="+mn-cs"/>
              </a:defRPr>
            </a:lvl7pPr>
            <a:lvl8pPr marL="12277054" algn="l" defTabSz="3507730" rtl="0" eaLnBrk="1" latinLnBrk="1" hangingPunct="1">
              <a:defRPr sz="6905" kern="1200">
                <a:solidFill>
                  <a:schemeClr val="tx1"/>
                </a:solidFill>
                <a:latin typeface="+mn-lt"/>
                <a:ea typeface="+mn-ea"/>
                <a:cs typeface="+mn-cs"/>
              </a:defRPr>
            </a:lvl8pPr>
            <a:lvl9pPr marL="14030919" algn="l" defTabSz="3507730" rtl="0" eaLnBrk="1" latinLnBrk="1" hangingPunct="1">
              <a:defRPr sz="6905" kern="1200">
                <a:solidFill>
                  <a:schemeClr val="tx1"/>
                </a:solidFill>
                <a:latin typeface="+mn-lt"/>
                <a:ea typeface="+mn-ea"/>
                <a:cs typeface="+mn-cs"/>
              </a:defRPr>
            </a:lvl9pPr>
          </a:lstStyle>
          <a:p>
            <a:pPr algn="ctr"/>
            <a:r>
              <a:rPr lang="en-US" altLang="ko-KR" sz="3200" b="1" dirty="0">
                <a:latin typeface="Arial" panose="020B0604020202020204" pitchFamily="34" charset="0"/>
                <a:cs typeface="Arial" panose="020B0604020202020204" pitchFamily="34" charset="0"/>
              </a:rPr>
              <a:t>Performance Summary</a:t>
            </a:r>
            <a:endParaRPr lang="ko-KR" altLang="en-US" sz="3200" b="1" dirty="0">
              <a:latin typeface="Arial" panose="020B0604020202020204" pitchFamily="34" charset="0"/>
              <a:cs typeface="Arial" panose="020B0604020202020204" pitchFamily="34" charset="0"/>
            </a:endParaRPr>
          </a:p>
        </p:txBody>
      </p:sp>
      <mc:AlternateContent xmlns:mc="http://schemas.openxmlformats.org/markup-compatibility/2006">
        <mc:Choice xmlns:a14="http://schemas.microsoft.com/office/drawing/2010/main" Requires="a14">
          <p:sp>
            <p:nvSpPr>
              <p:cNvPr id="37" name="직사각형 36">
                <a:extLst>
                  <a:ext uri="{FF2B5EF4-FFF2-40B4-BE49-F238E27FC236}">
                    <a16:creationId xmlns:a16="http://schemas.microsoft.com/office/drawing/2014/main" id="{B2147A65-B016-4F75-BB53-A61C85195F4B}"/>
                  </a:ext>
                </a:extLst>
              </p:cNvPr>
              <p:cNvSpPr/>
              <p:nvPr/>
            </p:nvSpPr>
            <p:spPr>
              <a:xfrm>
                <a:off x="15563150" y="33118710"/>
                <a:ext cx="4554452" cy="646331"/>
              </a:xfrm>
              <a:prstGeom prst="rect">
                <a:avLst/>
              </a:prstGeom>
            </p:spPr>
            <p:txBody>
              <a:bodyPr wrap="none">
                <a:spAutoFit/>
              </a:bodyPr>
              <a:lstStyle/>
              <a:p>
                <a:pPr>
                  <a:spcAft>
                    <a:spcPts val="0"/>
                  </a:spcAft>
                </a:pPr>
                <a:r>
                  <a:rPr lang="en-US" altLang="ko-KR" sz="1800" b="1" dirty="0">
                    <a:latin typeface="Arial" panose="020B0604020202020204" pitchFamily="34" charset="0"/>
                    <a:cs typeface="Arial" panose="020B0604020202020204" pitchFamily="34" charset="0"/>
                  </a:rPr>
                  <a:t>FOM</a:t>
                </a:r>
                <a:r>
                  <a:rPr lang="en-US" altLang="ko-KR" sz="1800" b="1" baseline="-25000" dirty="0">
                    <a:latin typeface="Arial" panose="020B0604020202020204" pitchFamily="34" charset="0"/>
                    <a:cs typeface="Arial" panose="020B0604020202020204" pitchFamily="34" charset="0"/>
                  </a:rPr>
                  <a:t>S</a:t>
                </a:r>
                <a:r>
                  <a:rPr lang="en-US" altLang="ko-KR" sz="1800" b="1" baseline="30000" dirty="0">
                    <a:latin typeface="Arial" panose="020B0604020202020204" pitchFamily="34" charset="0"/>
                    <a:cs typeface="Arial" panose="020B0604020202020204" pitchFamily="34" charset="0"/>
                  </a:rPr>
                  <a:t>1</a:t>
                </a:r>
                <a:r>
                  <a:rPr lang="en-US" altLang="ko-KR" sz="1800" b="1" dirty="0">
                    <a:latin typeface="Arial" panose="020B0604020202020204" pitchFamily="34" charset="0"/>
                    <a:cs typeface="Arial" panose="020B0604020202020204" pitchFamily="34" charset="0"/>
                  </a:rPr>
                  <a:t> = SNDR + 10 </a:t>
                </a:r>
                <a14:m>
                  <m:oMath xmlns:m="http://schemas.openxmlformats.org/officeDocument/2006/math">
                    <m:r>
                      <a:rPr lang="en-US" altLang="ko-KR" sz="1800" b="1" i="1" smtClean="0">
                        <a:latin typeface="Cambria Math" panose="02040503050406030204" pitchFamily="18" charset="0"/>
                        <a:ea typeface="Cambria Math" panose="02040503050406030204" pitchFamily="18" charset="0"/>
                        <a:cs typeface="Arial" panose="020B0604020202020204" pitchFamily="34" charset="0"/>
                      </a:rPr>
                      <m:t>×</m:t>
                    </m:r>
                  </m:oMath>
                </a14:m>
                <a:r>
                  <a:rPr lang="en-US" altLang="ko-KR" sz="1800" b="1" dirty="0">
                    <a:effectLst/>
                    <a:latin typeface="Arial" panose="020B0604020202020204" pitchFamily="34" charset="0"/>
                    <a:ea typeface="SimSun" panose="02010600030101010101" pitchFamily="2" charset="-122"/>
                    <a:cs typeface="Arial" panose="020B0604020202020204" pitchFamily="34" charset="0"/>
                  </a:rPr>
                  <a:t> log</a:t>
                </a:r>
                <a:r>
                  <a:rPr lang="en-US" altLang="ko-KR" sz="1800" b="1" baseline="-25000" dirty="0">
                    <a:effectLst/>
                    <a:latin typeface="Arial" panose="020B0604020202020204" pitchFamily="34" charset="0"/>
                    <a:ea typeface="SimSun" panose="02010600030101010101" pitchFamily="2" charset="-122"/>
                    <a:cs typeface="Arial" panose="020B0604020202020204" pitchFamily="34" charset="0"/>
                  </a:rPr>
                  <a:t>10</a:t>
                </a:r>
                <a:r>
                  <a:rPr lang="en-US" altLang="ko-KR" sz="1800" b="1" dirty="0">
                    <a:effectLst/>
                    <a:latin typeface="Arial" panose="020B0604020202020204" pitchFamily="34" charset="0"/>
                    <a:ea typeface="SimSun" panose="02010600030101010101" pitchFamily="2" charset="-122"/>
                    <a:cs typeface="Arial" panose="020B0604020202020204" pitchFamily="34" charset="0"/>
                  </a:rPr>
                  <a:t>(BW / Power)</a:t>
                </a:r>
              </a:p>
              <a:p>
                <a:pPr>
                  <a:spcAft>
                    <a:spcPts val="0"/>
                  </a:spcAft>
                </a:pPr>
                <a:r>
                  <a:rPr lang="en-US" altLang="ko-KR" sz="1800" b="1" dirty="0">
                    <a:latin typeface="Arial" panose="020B0604020202020204" pitchFamily="34" charset="0"/>
                    <a:ea typeface="SimSun" panose="02010600030101010101" pitchFamily="2" charset="-122"/>
                    <a:cs typeface="Arial" panose="020B0604020202020204" pitchFamily="34" charset="0"/>
                  </a:rPr>
                  <a:t>FOM</a:t>
                </a:r>
                <a:r>
                  <a:rPr lang="en-US" altLang="ko-KR" sz="1800" b="1" baseline="-25000" dirty="0">
                    <a:latin typeface="Arial" panose="020B0604020202020204" pitchFamily="34" charset="0"/>
                    <a:ea typeface="SimSun" panose="02010600030101010101" pitchFamily="2" charset="-122"/>
                    <a:cs typeface="Arial" panose="020B0604020202020204" pitchFamily="34" charset="0"/>
                  </a:rPr>
                  <a:t>W</a:t>
                </a:r>
                <a:r>
                  <a:rPr lang="en-US" altLang="ko-KR" sz="1800" b="1" baseline="30000" dirty="0">
                    <a:latin typeface="Arial" panose="020B0604020202020204" pitchFamily="34" charset="0"/>
                    <a:ea typeface="SimSun" panose="02010600030101010101" pitchFamily="2" charset="-122"/>
                    <a:cs typeface="Arial" panose="020B0604020202020204" pitchFamily="34" charset="0"/>
                  </a:rPr>
                  <a:t>2</a:t>
                </a:r>
                <a:r>
                  <a:rPr lang="en-US" altLang="ko-KR" sz="1800" b="1" dirty="0">
                    <a:latin typeface="Arial" panose="020B0604020202020204" pitchFamily="34" charset="0"/>
                    <a:ea typeface="SimSun" panose="02010600030101010101" pitchFamily="2" charset="-122"/>
                    <a:cs typeface="Arial" panose="020B0604020202020204" pitchFamily="34" charset="0"/>
                  </a:rPr>
                  <a:t> = Power / (2</a:t>
                </a:r>
                <a:r>
                  <a:rPr lang="en-US" altLang="ko-KR" sz="1800" b="1" baseline="30000" dirty="0">
                    <a:latin typeface="Arial" panose="020B0604020202020204" pitchFamily="34" charset="0"/>
                    <a:ea typeface="SimSun" panose="02010600030101010101" pitchFamily="2" charset="-122"/>
                    <a:cs typeface="Arial" panose="020B0604020202020204" pitchFamily="34" charset="0"/>
                  </a:rPr>
                  <a:t>ENOB</a:t>
                </a:r>
                <a:r>
                  <a:rPr lang="en-US" altLang="ko-KR" sz="1800" b="1" dirty="0">
                    <a:latin typeface="Arial" panose="020B0604020202020204" pitchFamily="34" charset="0"/>
                    <a:ea typeface="SimSun" panose="02010600030101010101" pitchFamily="2" charset="-122"/>
                    <a:cs typeface="Arial" panose="020B0604020202020204" pitchFamily="34" charset="0"/>
                  </a:rPr>
                  <a:t> </a:t>
                </a:r>
                <a14:m>
                  <m:oMath xmlns:m="http://schemas.openxmlformats.org/officeDocument/2006/math">
                    <m:r>
                      <a:rPr lang="en-US" altLang="ko-KR" sz="1800" b="1" i="1">
                        <a:latin typeface="Cambria Math" panose="02040503050406030204" pitchFamily="18" charset="0"/>
                        <a:ea typeface="Cambria Math" panose="02040503050406030204" pitchFamily="18" charset="0"/>
                        <a:cs typeface="Arial" panose="020B0604020202020204" pitchFamily="34" charset="0"/>
                      </a:rPr>
                      <m:t>×</m:t>
                    </m:r>
                  </m:oMath>
                </a14:m>
                <a:r>
                  <a:rPr lang="en-US" altLang="ko-KR" sz="1800" b="1" dirty="0">
                    <a:latin typeface="Arial" panose="020B0604020202020204" pitchFamily="34" charset="0"/>
                    <a:ea typeface="SimSun" panose="02010600030101010101" pitchFamily="2" charset="-122"/>
                    <a:cs typeface="Arial" panose="020B0604020202020204" pitchFamily="34" charset="0"/>
                  </a:rPr>
                  <a:t> 2 </a:t>
                </a:r>
                <a14:m>
                  <m:oMath xmlns:m="http://schemas.openxmlformats.org/officeDocument/2006/math">
                    <m:r>
                      <a:rPr lang="en-US" altLang="ko-KR" sz="1800" b="1" i="1">
                        <a:latin typeface="Cambria Math" panose="02040503050406030204" pitchFamily="18" charset="0"/>
                        <a:ea typeface="Cambria Math" panose="02040503050406030204" pitchFamily="18" charset="0"/>
                        <a:cs typeface="Arial" panose="020B0604020202020204" pitchFamily="34" charset="0"/>
                      </a:rPr>
                      <m:t>×</m:t>
                    </m:r>
                  </m:oMath>
                </a14:m>
                <a:r>
                  <a:rPr lang="en-US" altLang="ko-KR" sz="1800" b="1" dirty="0">
                    <a:latin typeface="Arial" panose="020B0604020202020204" pitchFamily="34" charset="0"/>
                    <a:ea typeface="SimSun" panose="02010600030101010101" pitchFamily="2" charset="-122"/>
                    <a:cs typeface="Arial" panose="020B0604020202020204" pitchFamily="34" charset="0"/>
                  </a:rPr>
                  <a:t> BW)</a:t>
                </a:r>
                <a:endParaRPr lang="ko-KR" altLang="ko-KR" sz="1800" b="1" dirty="0">
                  <a:effectLst/>
                  <a:latin typeface="Arial" panose="020B0604020202020204" pitchFamily="34" charset="0"/>
                  <a:ea typeface="SimSun" panose="02010600030101010101" pitchFamily="2" charset="-122"/>
                  <a:cs typeface="Arial" panose="020B0604020202020204" pitchFamily="34" charset="0"/>
                </a:endParaRPr>
              </a:p>
            </p:txBody>
          </p:sp>
        </mc:Choice>
        <mc:Fallback>
          <p:sp>
            <p:nvSpPr>
              <p:cNvPr id="37" name="직사각형 36">
                <a:extLst>
                  <a:ext uri="{FF2B5EF4-FFF2-40B4-BE49-F238E27FC236}">
                    <a16:creationId xmlns:a16="http://schemas.microsoft.com/office/drawing/2014/main" id="{B2147A65-B016-4F75-BB53-A61C85195F4B}"/>
                  </a:ext>
                </a:extLst>
              </p:cNvPr>
              <p:cNvSpPr>
                <a:spLocks noRot="1" noChangeAspect="1" noMove="1" noResize="1" noEditPoints="1" noAdjustHandles="1" noChangeArrowheads="1" noChangeShapeType="1" noTextEdit="1"/>
              </p:cNvSpPr>
              <p:nvPr/>
            </p:nvSpPr>
            <p:spPr>
              <a:xfrm>
                <a:off x="15563150" y="33118710"/>
                <a:ext cx="4554452" cy="646331"/>
              </a:xfrm>
              <a:prstGeom prst="rect">
                <a:avLst/>
              </a:prstGeom>
              <a:blipFill>
                <a:blip r:embed="rId17"/>
                <a:stretch>
                  <a:fillRect l="-1071" t="-5660" r="-402" b="-14151"/>
                </a:stretch>
              </a:blipFill>
            </p:spPr>
            <p:txBody>
              <a:bodyPr/>
              <a:lstStyle/>
              <a:p>
                <a:r>
                  <a:rPr lang="ko-KR" altLang="en-US">
                    <a:noFill/>
                  </a:rPr>
                  <a:t> </a:t>
                </a:r>
              </a:p>
            </p:txBody>
          </p:sp>
        </mc:Fallback>
      </mc:AlternateContent>
    </p:spTree>
    <p:extLst>
      <p:ext uri="{BB962C8B-B14F-4D97-AF65-F5344CB8AC3E}">
        <p14:creationId xmlns:p14="http://schemas.microsoft.com/office/powerpoint/2010/main" val="612776008"/>
      </p:ext>
    </p:extLst>
  </p:cSld>
  <p:clrMapOvr>
    <a:masterClrMapping/>
  </p:clrMapOvr>
</p:sld>
</file>

<file path=ppt/theme/theme1.xml><?xml version="1.0" encoding="utf-8"?>
<a:theme xmlns:a="http://schemas.openxmlformats.org/drawingml/2006/main" name="Office 테마">
  <a:themeElements>
    <a:clrScheme name="Office 테마">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테마">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테마">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맑은 고딕"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맑은 고딕"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1884</TotalTime>
  <Words>611</Words>
  <Application>Microsoft Office PowerPoint</Application>
  <PresentationFormat>사용자 지정</PresentationFormat>
  <Paragraphs>91</Paragraphs>
  <Slides>1</Slides>
  <Notes>1</Notes>
  <HiddenSlides>0</HiddenSlides>
  <MMClips>0</MMClips>
  <ScaleCrop>false</ScaleCrop>
  <HeadingPairs>
    <vt:vector size="8" baseType="variant">
      <vt:variant>
        <vt:lpstr>사용한 글꼴</vt:lpstr>
      </vt:variant>
      <vt:variant>
        <vt:i4>7</vt:i4>
      </vt:variant>
      <vt:variant>
        <vt:lpstr>테마</vt:lpstr>
      </vt:variant>
      <vt:variant>
        <vt:i4>1</vt:i4>
      </vt:variant>
      <vt:variant>
        <vt:lpstr>포함된 OLE 서버</vt:lpstr>
      </vt:variant>
      <vt:variant>
        <vt:i4>1</vt:i4>
      </vt:variant>
      <vt:variant>
        <vt:lpstr>슬라이드 제목</vt:lpstr>
      </vt:variant>
      <vt:variant>
        <vt:i4>1</vt:i4>
      </vt:variant>
    </vt:vector>
  </HeadingPairs>
  <TitlesOfParts>
    <vt:vector size="10" baseType="lpstr">
      <vt:lpstr>SimSun</vt:lpstr>
      <vt:lpstr>굴림</vt:lpstr>
      <vt:lpstr>맑은 고딕</vt:lpstr>
      <vt:lpstr>Arial</vt:lpstr>
      <vt:lpstr>Calibri</vt:lpstr>
      <vt:lpstr>Calibri Light</vt:lpstr>
      <vt:lpstr>Cambria Math</vt:lpstr>
      <vt:lpstr>Office 테마</vt:lpstr>
      <vt:lpstr>Microsoft Visio 드로잉</vt:lpstr>
      <vt:lpstr>PowerPoint 프레젠테이션</vt:lpstr>
    </vt:vector>
  </TitlesOfParts>
  <Company>Microsoft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dc:creator>Registered User</dc:creator>
  <cp:lastModifiedBy>GichanYun</cp:lastModifiedBy>
  <cp:revision>78</cp:revision>
  <dcterms:created xsi:type="dcterms:W3CDTF">2018-03-08T06:02:33Z</dcterms:created>
  <dcterms:modified xsi:type="dcterms:W3CDTF">2022-05-10T14:04:54Z</dcterms:modified>
</cp:coreProperties>
</file>